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6" r:id="rId3"/>
    <p:sldId id="258" r:id="rId4"/>
    <p:sldId id="260" r:id="rId5"/>
    <p:sldId id="261" r:id="rId6"/>
    <p:sldId id="262" r:id="rId7"/>
    <p:sldId id="263" r:id="rId8"/>
    <p:sldId id="284" r:id="rId9"/>
    <p:sldId id="264" r:id="rId10"/>
    <p:sldId id="268" r:id="rId11"/>
    <p:sldId id="285" r:id="rId12"/>
    <p:sldId id="265" r:id="rId13"/>
    <p:sldId id="273" r:id="rId14"/>
    <p:sldId id="274" r:id="rId15"/>
    <p:sldId id="275" r:id="rId16"/>
    <p:sldId id="276" r:id="rId17"/>
    <p:sldId id="280" r:id="rId18"/>
    <p:sldId id="279" r:id="rId19"/>
    <p:sldId id="281"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DDDDDD"/>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78" autoAdjust="0"/>
    <p:restoredTop sz="81455" autoAdjust="0"/>
  </p:normalViewPr>
  <p:slideViewPr>
    <p:cSldViewPr snapToGrid="0">
      <p:cViewPr varScale="1">
        <p:scale>
          <a:sx n="63" d="100"/>
          <a:sy n="63" d="100"/>
        </p:scale>
        <p:origin x="1709"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AEE39-8CCD-41AC-9B2D-472CB3F0884E}" type="datetimeFigureOut">
              <a:rPr lang="zh-TW" altLang="en-US" smtClean="0"/>
              <a:t>2022/11/18</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C62DA1-C166-40B7-9970-7722C9B73C47}" type="slidenum">
              <a:rPr lang="zh-TW" altLang="en-US" smtClean="0"/>
              <a:t>‹#›</a:t>
            </a:fld>
            <a:endParaRPr lang="zh-TW" altLang="en-US"/>
          </a:p>
        </p:txBody>
      </p:sp>
    </p:spTree>
    <p:extLst>
      <p:ext uri="{BB962C8B-B14F-4D97-AF65-F5344CB8AC3E}">
        <p14:creationId xmlns:p14="http://schemas.microsoft.com/office/powerpoint/2010/main" val="2167437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2</a:t>
            </a:fld>
            <a:endParaRPr lang="zh-TW" altLang="en-US"/>
          </a:p>
        </p:txBody>
      </p:sp>
    </p:spTree>
    <p:extLst>
      <p:ext uri="{BB962C8B-B14F-4D97-AF65-F5344CB8AC3E}">
        <p14:creationId xmlns:p14="http://schemas.microsoft.com/office/powerpoint/2010/main" val="1245809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關於 </a:t>
            </a:r>
            <a:r>
              <a:rPr lang="en-US" altLang="zh-TW" sz="1200" b="0" i="0" kern="1200" dirty="0">
                <a:solidFill>
                  <a:schemeClr val="tx1"/>
                </a:solidFill>
                <a:effectLst/>
                <a:latin typeface="+mn-lt"/>
                <a:ea typeface="+mn-ea"/>
                <a:cs typeface="+mn-cs"/>
              </a:rPr>
              <a:t>TOR </a:t>
            </a:r>
            <a:r>
              <a:rPr lang="zh-TW" altLang="en-US" sz="1200" b="0" i="0" kern="1200" dirty="0">
                <a:solidFill>
                  <a:schemeClr val="tx1"/>
                </a:solidFill>
                <a:effectLst/>
                <a:latin typeface="+mn-lt"/>
                <a:ea typeface="+mn-ea"/>
                <a:cs typeface="+mn-cs"/>
              </a:rPr>
              <a:t>設計的結論是：</a:t>
            </a:r>
            <a:endParaRPr lang="en-US" altLang="zh-TW" sz="1200" b="0" i="0" kern="1200" dirty="0">
              <a:solidFill>
                <a:schemeClr val="tx1"/>
              </a:solidFill>
              <a:effectLst/>
              <a:latin typeface="+mn-lt"/>
              <a:ea typeface="+mn-ea"/>
              <a:cs typeface="+mn-cs"/>
            </a:endParaRPr>
          </a:p>
          <a:p>
            <a:pPr marL="228600" indent="-228600">
              <a:buAutoNum type="arabicParenBoth"/>
            </a:pPr>
            <a:r>
              <a:rPr lang="zh-TW" altLang="en-US" sz="1200" b="0" i="0" kern="1200" dirty="0">
                <a:solidFill>
                  <a:schemeClr val="tx1"/>
                </a:solidFill>
                <a:effectLst/>
                <a:latin typeface="+mn-lt"/>
                <a:ea typeface="+mn-ea"/>
                <a:cs typeface="+mn-cs"/>
              </a:rPr>
              <a:t>需要謹慎對待在彎道之前發布的 </a:t>
            </a:r>
            <a:r>
              <a:rPr lang="en-US" altLang="zh-TW" sz="1200" b="0" i="0" kern="1200" dirty="0">
                <a:solidFill>
                  <a:schemeClr val="tx1"/>
                </a:solidFill>
                <a:effectLst/>
                <a:latin typeface="+mn-lt"/>
                <a:ea typeface="+mn-ea"/>
                <a:cs typeface="+mn-cs"/>
              </a:rPr>
              <a:t>TOR</a:t>
            </a:r>
          </a:p>
          <a:p>
            <a:pPr marL="228600" indent="-228600">
              <a:buAutoNum type="arabicParenBoth"/>
            </a:pPr>
            <a:r>
              <a:rPr lang="zh-TW" altLang="en-US" sz="1200" b="0" i="0" kern="1200" dirty="0">
                <a:solidFill>
                  <a:schemeClr val="tx1"/>
                </a:solidFill>
                <a:effectLst/>
                <a:latin typeface="+mn-lt"/>
                <a:ea typeface="+mn-ea"/>
                <a:cs typeface="+mn-cs"/>
              </a:rPr>
              <a:t>高度自動化車輛之間較大的</a:t>
            </a:r>
            <a:r>
              <a:rPr lang="en-US" altLang="zh-TW" sz="1200" b="0" i="1" kern="1200" dirty="0">
                <a:solidFill>
                  <a:schemeClr val="tx1"/>
                </a:solidFill>
                <a:effectLst/>
                <a:latin typeface="+mn-lt"/>
                <a:ea typeface="+mn-ea"/>
                <a:cs typeface="+mn-cs"/>
              </a:rPr>
              <a:t>THW</a:t>
            </a:r>
            <a:r>
              <a:rPr lang="zh-TW" altLang="en-US" sz="1200" b="0" i="0" kern="1200" dirty="0">
                <a:solidFill>
                  <a:schemeClr val="tx1"/>
                </a:solidFill>
                <a:effectLst/>
                <a:latin typeface="+mn-lt"/>
                <a:ea typeface="+mn-ea"/>
                <a:cs typeface="+mn-cs"/>
              </a:rPr>
              <a:t>可以最大限度地減少接管時的激進制動。</a:t>
            </a:r>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14</a:t>
            </a:fld>
            <a:endParaRPr lang="zh-TW" altLang="en-US"/>
          </a:p>
        </p:txBody>
      </p:sp>
    </p:spTree>
    <p:extLst>
      <p:ext uri="{BB962C8B-B14F-4D97-AF65-F5344CB8AC3E}">
        <p14:creationId xmlns:p14="http://schemas.microsoft.com/office/powerpoint/2010/main" val="4174123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前兩張圖結論是：</a:t>
            </a:r>
            <a:r>
              <a:rPr lang="en-US" altLang="zh-TW" sz="1200" b="0" i="0" kern="1200" dirty="0">
                <a:solidFill>
                  <a:schemeClr val="tx1"/>
                </a:solidFill>
                <a:effectLst/>
                <a:latin typeface="+mn-lt"/>
                <a:ea typeface="+mn-ea"/>
                <a:cs typeface="+mn-cs"/>
              </a:rPr>
              <a:t>TOR </a:t>
            </a:r>
            <a:r>
              <a:rPr lang="zh-TW" altLang="en-US" sz="1200" b="0" i="0" kern="1200" dirty="0">
                <a:solidFill>
                  <a:schemeClr val="tx1"/>
                </a:solidFill>
                <a:effectLst/>
                <a:latin typeface="+mn-lt"/>
                <a:ea typeface="+mn-ea"/>
                <a:cs typeface="+mn-cs"/>
              </a:rPr>
              <a:t>應該通過擬物界面設計以更高的</a:t>
            </a:r>
            <a:r>
              <a:rPr lang="en-US" altLang="zh-TW" sz="1200" b="0" i="1" kern="1200" dirty="0">
                <a:solidFill>
                  <a:schemeClr val="tx1"/>
                </a:solidFill>
                <a:effectLst/>
                <a:latin typeface="+mn-lt"/>
                <a:ea typeface="+mn-ea"/>
                <a:cs typeface="+mn-cs"/>
              </a:rPr>
              <a:t>THW</a:t>
            </a:r>
            <a:r>
              <a:rPr lang="zh-TW" altLang="en-US" sz="1200" b="0" i="0" kern="1200" dirty="0">
                <a:solidFill>
                  <a:schemeClr val="tx1"/>
                </a:solidFill>
                <a:effectLst/>
                <a:latin typeface="+mn-lt"/>
                <a:ea typeface="+mn-ea"/>
                <a:cs typeface="+mn-cs"/>
              </a:rPr>
              <a:t>（即 </a:t>
            </a:r>
            <a:r>
              <a:rPr lang="en-US" altLang="zh-TW" sz="1200" b="0" i="0" kern="1200" dirty="0">
                <a:solidFill>
                  <a:schemeClr val="tx1"/>
                </a:solidFill>
                <a:effectLst/>
                <a:latin typeface="+mn-lt"/>
                <a:ea typeface="+mn-ea"/>
                <a:cs typeface="+mn-cs"/>
              </a:rPr>
              <a:t>0.60 s</a:t>
            </a:r>
            <a:r>
              <a:rPr lang="zh-TW" altLang="en-US" sz="1200" b="0" i="0" kern="1200" dirty="0">
                <a:solidFill>
                  <a:schemeClr val="tx1"/>
                </a:solidFill>
                <a:effectLst/>
                <a:latin typeface="+mn-lt"/>
                <a:ea typeface="+mn-ea"/>
                <a:cs typeface="+mn-cs"/>
              </a:rPr>
              <a:t>）發出，以獲得更快和更準確的響應。</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最後的圖結論是：對於兩步 </a:t>
            </a:r>
            <a:r>
              <a:rPr lang="en-US" altLang="zh-TW" sz="1200" b="0" i="0" kern="1200" dirty="0">
                <a:solidFill>
                  <a:schemeClr val="tx1"/>
                </a:solidFill>
                <a:effectLst/>
                <a:latin typeface="+mn-lt"/>
                <a:ea typeface="+mn-ea"/>
                <a:cs typeface="+mn-cs"/>
              </a:rPr>
              <a:t>TOR </a:t>
            </a:r>
            <a:r>
              <a:rPr lang="zh-TW" altLang="en-US" sz="1200" b="0" i="0" kern="1200" dirty="0">
                <a:solidFill>
                  <a:schemeClr val="tx1"/>
                </a:solidFill>
                <a:effectLst/>
                <a:latin typeface="+mn-lt"/>
                <a:ea typeface="+mn-ea"/>
                <a:cs typeface="+mn-cs"/>
              </a:rPr>
              <a:t>程序，應首先要求橫向控制。</a:t>
            </a:r>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15</a:t>
            </a:fld>
            <a:endParaRPr lang="zh-TW" altLang="en-US"/>
          </a:p>
        </p:txBody>
      </p:sp>
    </p:spTree>
    <p:extLst>
      <p:ext uri="{BB962C8B-B14F-4D97-AF65-F5344CB8AC3E}">
        <p14:creationId xmlns:p14="http://schemas.microsoft.com/office/powerpoint/2010/main" val="1104301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16</a:t>
            </a:fld>
            <a:endParaRPr lang="zh-TW" altLang="en-US"/>
          </a:p>
        </p:txBody>
      </p:sp>
    </p:spTree>
    <p:extLst>
      <p:ext uri="{BB962C8B-B14F-4D97-AF65-F5344CB8AC3E}">
        <p14:creationId xmlns:p14="http://schemas.microsoft.com/office/powerpoint/2010/main" val="1509481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17</a:t>
            </a:fld>
            <a:endParaRPr lang="zh-TW" altLang="en-US"/>
          </a:p>
        </p:txBody>
      </p:sp>
    </p:spTree>
    <p:extLst>
      <p:ext uri="{BB962C8B-B14F-4D97-AF65-F5344CB8AC3E}">
        <p14:creationId xmlns:p14="http://schemas.microsoft.com/office/powerpoint/2010/main" val="3745317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乍一看，目前的研究似乎是有限的，因為車輛控制不依賴於現實的控制（即方向盤 和踏板）。我們這樣做的決定是為了實現離散的，從而更精確地估計接管響應和車輛控制</a:t>
            </a:r>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18</a:t>
            </a:fld>
            <a:endParaRPr lang="zh-TW" altLang="en-US"/>
          </a:p>
        </p:txBody>
      </p:sp>
    </p:spTree>
    <p:extLst>
      <p:ext uri="{BB962C8B-B14F-4D97-AF65-F5344CB8AC3E}">
        <p14:creationId xmlns:p14="http://schemas.microsoft.com/office/powerpoint/2010/main" val="2583980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THW(time headway)</a:t>
            </a:r>
            <a:r>
              <a:rPr lang="zh-TW" altLang="en-US" dirty="0"/>
              <a:t> 車頭時距 </a:t>
            </a:r>
            <a:r>
              <a:rPr lang="en-US" altLang="zh-TW" dirty="0"/>
              <a:t>:</a:t>
            </a:r>
            <a:r>
              <a:rPr lang="zh-TW" altLang="en-US" dirty="0"/>
              <a:t> 在同一車道上行駛的車輛隊伍中，前後兩輛車的前端通過同一地點的時差</a:t>
            </a:r>
            <a:endParaRPr lang="en-US" altLang="zh-TW" dirty="0"/>
          </a:p>
          <a:p>
            <a:endParaRPr lang="en-US" altLang="zh-TW" dirty="0"/>
          </a:p>
          <a:p>
            <a:r>
              <a:rPr lang="zh-TW" altLang="en-US" dirty="0"/>
              <a:t>縱向 </a:t>
            </a:r>
            <a:r>
              <a:rPr lang="en-US" altLang="zh-TW" dirty="0"/>
              <a:t>:</a:t>
            </a:r>
            <a:r>
              <a:rPr lang="zh-TW" altLang="en-US" dirty="0"/>
              <a:t> 汽車前進方向，主要研究內容是汽車的價速度與製動</a:t>
            </a:r>
            <a:endParaRPr lang="en-US" altLang="zh-TW" dirty="0"/>
          </a:p>
          <a:p>
            <a:r>
              <a:rPr lang="zh-TW" altLang="en-US" dirty="0"/>
              <a:t>橫向 </a:t>
            </a:r>
            <a:r>
              <a:rPr lang="en-US" altLang="zh-TW" dirty="0"/>
              <a:t>:</a:t>
            </a:r>
            <a:r>
              <a:rPr lang="zh-TW" altLang="en-US" dirty="0"/>
              <a:t> 汽車側向，主要與汽車的轉彎有關，另一方面是汽車行駛中的抗側向力</a:t>
            </a:r>
            <a:r>
              <a:rPr lang="en-US" altLang="zh-TW" dirty="0"/>
              <a:t>(</a:t>
            </a:r>
            <a:r>
              <a:rPr lang="zh-TW" altLang="en-US" dirty="0"/>
              <a:t>風的阻力</a:t>
            </a:r>
            <a:r>
              <a:rPr lang="en-US" altLang="zh-TW" dirty="0"/>
              <a:t>)</a:t>
            </a:r>
            <a:r>
              <a:rPr lang="zh-TW" altLang="en-US" dirty="0"/>
              <a:t>能力</a:t>
            </a:r>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3</a:t>
            </a:fld>
            <a:endParaRPr lang="zh-TW" altLang="en-US"/>
          </a:p>
        </p:txBody>
      </p:sp>
    </p:spTree>
    <p:extLst>
      <p:ext uri="{BB962C8B-B14F-4D97-AF65-F5344CB8AC3E}">
        <p14:creationId xmlns:p14="http://schemas.microsoft.com/office/powerpoint/2010/main" val="2382314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EID</a:t>
            </a:r>
            <a:r>
              <a:rPr lang="zh-TW" altLang="en-US" dirty="0"/>
              <a:t> 生態介面設計 </a:t>
            </a:r>
            <a:r>
              <a:rPr lang="en-US" altLang="zh-TW" dirty="0"/>
              <a:t>:</a:t>
            </a:r>
            <a:r>
              <a:rPr lang="zh-TW" altLang="en-US" dirty="0"/>
              <a:t> </a:t>
            </a:r>
            <a:endParaRPr lang="en-US" altLang="zh-TW" dirty="0"/>
          </a:p>
          <a:p>
            <a:r>
              <a:rPr lang="zh-TW" altLang="en-US" dirty="0"/>
              <a:t>為操作員提供必要的工具和訊息，使其成為主動的問題解決者，而不是被動的監控者，特別是在不可預見事件的發展過程中</a:t>
            </a:r>
            <a:endParaRPr lang="en-US" altLang="zh-TW" dirty="0"/>
          </a:p>
          <a:p>
            <a:r>
              <a:rPr lang="zh-TW" altLang="en-US" dirty="0"/>
              <a:t>針對複雜系統中的預期和意外事件提高用戶性能和整體系統可靠性</a:t>
            </a:r>
            <a:endParaRPr lang="en-US" altLang="zh-TW" dirty="0"/>
          </a:p>
          <a:p>
            <a:endParaRPr lang="en-US" altLang="zh-TW" dirty="0"/>
          </a:p>
          <a:p>
            <a:r>
              <a:rPr lang="en-US" altLang="zh-TW" dirty="0"/>
              <a:t>ACC</a:t>
            </a:r>
            <a:r>
              <a:rPr lang="zh-TW" altLang="en-US" dirty="0"/>
              <a:t> </a:t>
            </a:r>
            <a:r>
              <a:rPr lang="en-US" altLang="zh-TW" dirty="0"/>
              <a:t>:</a:t>
            </a:r>
            <a:r>
              <a:rPr lang="zh-TW" altLang="en-US" b="0" i="0" dirty="0">
                <a:solidFill>
                  <a:srgbClr val="333333"/>
                </a:solidFill>
                <a:effectLst/>
                <a:latin typeface="微軟正黑體" panose="020B0604030504040204" pitchFamily="34" charset="-120"/>
                <a:ea typeface="微軟正黑體" panose="020B0604030504040204" pitchFamily="34" charset="-120"/>
              </a:rPr>
              <a:t>藉由設定與前車之間的距離，讓電腦自動調節行車速度</a:t>
            </a:r>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6</a:t>
            </a:fld>
            <a:endParaRPr lang="zh-TW" altLang="en-US"/>
          </a:p>
        </p:txBody>
      </p:sp>
    </p:spTree>
    <p:extLst>
      <p:ext uri="{BB962C8B-B14F-4D97-AF65-F5344CB8AC3E}">
        <p14:creationId xmlns:p14="http://schemas.microsoft.com/office/powerpoint/2010/main" val="911015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圓圈表示請求接管點</a:t>
            </a:r>
            <a:endParaRPr lang="en-US" altLang="zh-TW" dirty="0"/>
          </a:p>
          <a:p>
            <a:r>
              <a:rPr lang="zh-TW" altLang="en-US" dirty="0"/>
              <a:t>灰色虛線表示高度自動化駕駛的一段路</a:t>
            </a:r>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8</a:t>
            </a:fld>
            <a:endParaRPr lang="zh-TW" altLang="en-US"/>
          </a:p>
        </p:txBody>
      </p:sp>
    </p:spTree>
    <p:extLst>
      <p:ext uri="{BB962C8B-B14F-4D97-AF65-F5344CB8AC3E}">
        <p14:creationId xmlns:p14="http://schemas.microsoft.com/office/powerpoint/2010/main" val="3249732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左邊 </a:t>
            </a:r>
            <a:r>
              <a:rPr lang="en-US" altLang="zh-TW" dirty="0"/>
              <a:t>:</a:t>
            </a:r>
            <a:r>
              <a:rPr lang="zh-TW" altLang="en-US" dirty="0"/>
              <a:t> 抽象概念</a:t>
            </a:r>
            <a:endParaRPr lang="en-US" altLang="zh-TW" dirty="0"/>
          </a:p>
          <a:p>
            <a:r>
              <a:rPr lang="zh-TW" altLang="en-US" dirty="0"/>
              <a:t>右邊 </a:t>
            </a:r>
            <a:r>
              <a:rPr lang="en-US" altLang="zh-TW" dirty="0"/>
              <a:t>:</a:t>
            </a:r>
            <a:r>
              <a:rPr lang="zh-TW" altLang="en-US" dirty="0"/>
              <a:t> 擬物化概念</a:t>
            </a:r>
            <a:endParaRPr lang="en-US" altLang="zh-TW" dirty="0"/>
          </a:p>
          <a:p>
            <a:r>
              <a:rPr lang="zh-TW" altLang="en-US" dirty="0"/>
              <a:t>請求的驅動程式顯示在中間</a:t>
            </a:r>
            <a:r>
              <a:rPr lang="en-US" altLang="zh-TW" dirty="0"/>
              <a:t>(</a:t>
            </a:r>
            <a:r>
              <a:rPr lang="zh-TW" altLang="en-US" dirty="0"/>
              <a:t>兩步程序</a:t>
            </a:r>
            <a:r>
              <a:rPr lang="en-US" altLang="zh-TW" dirty="0"/>
              <a:t>)</a:t>
            </a:r>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9</a:t>
            </a:fld>
            <a:endParaRPr lang="zh-TW" altLang="en-US"/>
          </a:p>
        </p:txBody>
      </p:sp>
    </p:spTree>
    <p:extLst>
      <p:ext uri="{BB962C8B-B14F-4D97-AF65-F5344CB8AC3E}">
        <p14:creationId xmlns:p14="http://schemas.microsoft.com/office/powerpoint/2010/main" val="1926629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10</a:t>
            </a:fld>
            <a:endParaRPr lang="zh-TW" altLang="en-US"/>
          </a:p>
        </p:txBody>
      </p:sp>
    </p:spTree>
    <p:extLst>
      <p:ext uri="{BB962C8B-B14F-4D97-AF65-F5344CB8AC3E}">
        <p14:creationId xmlns:p14="http://schemas.microsoft.com/office/powerpoint/2010/main" val="3441701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11</a:t>
            </a:fld>
            <a:endParaRPr lang="zh-TW" altLang="en-US"/>
          </a:p>
        </p:txBody>
      </p:sp>
    </p:spTree>
    <p:extLst>
      <p:ext uri="{BB962C8B-B14F-4D97-AF65-F5344CB8AC3E}">
        <p14:creationId xmlns:p14="http://schemas.microsoft.com/office/powerpoint/2010/main" val="3211341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12</a:t>
            </a:fld>
            <a:endParaRPr lang="zh-TW" altLang="en-US"/>
          </a:p>
        </p:txBody>
      </p:sp>
    </p:spTree>
    <p:extLst>
      <p:ext uri="{BB962C8B-B14F-4D97-AF65-F5344CB8AC3E}">
        <p14:creationId xmlns:p14="http://schemas.microsoft.com/office/powerpoint/2010/main" val="4246664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13</a:t>
            </a:fld>
            <a:endParaRPr lang="zh-TW" altLang="en-US"/>
          </a:p>
        </p:txBody>
      </p:sp>
    </p:spTree>
    <p:extLst>
      <p:ext uri="{BB962C8B-B14F-4D97-AF65-F5344CB8AC3E}">
        <p14:creationId xmlns:p14="http://schemas.microsoft.com/office/powerpoint/2010/main" val="4074320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3CC779-8D5A-4CB9-8A61-8DA1B6F16CF0}"/>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931A6897-8877-4D5D-8254-64FD1068A6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77124BB3-8EA3-4F20-98E0-0173189BA037}"/>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83AD27F7-935C-4111-9E23-5CA92AECD34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90939E4-0FDE-4F77-8FC6-B7D3E69C2CB1}"/>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08473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595AE8-0BFF-48CD-9F08-464D986B0268}"/>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3B73F446-7F0D-4338-93BE-A532A8126139}"/>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AACE333-C18E-40C9-B75E-11235E89EE77}"/>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270B4E41-17E6-4324-88D9-FF519051979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4D40DAE-C824-451F-93D9-AB1EC96B1033}"/>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1399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EE4061C-5D72-4E0C-AE78-49B7178FAFA4}"/>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83A46177-2DC9-4F86-BC29-665388F89993}"/>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838DA7B-5CA6-4AA2-B5E9-C797CB5A46D9}"/>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9A7D16EB-B7FD-423B-8BCE-21C3DA1606D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EED2E97-B52A-45D8-BAE9-855F963CA367}"/>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4693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BE7BD8-241B-4CA5-8433-376593850DA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05940FA-446C-4AD0-9571-DBF65B2BC674}"/>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F0A396F-4016-497E-A785-ABD1AEBFAECB}"/>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9CF6656F-3A31-441A-AA88-F473802100E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1A8C5F6-B239-4F49-9BC4-EA36F22A3C71}"/>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4195719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5CEF4E5-AB87-428C-BB89-FD6176D78B36}"/>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E9130B50-06E4-46D0-95C2-10C6631DDF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750E438F-9B9F-49E3-BBBB-81FFA812C2EA}"/>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C9529ACB-FB25-4516-BF80-0262CA51E61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3C5DABA-FF43-4364-A996-FF05A1E26667}"/>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374880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9E4416A-F07E-4963-9F37-F562BCD938E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415D470-61EC-4B83-98B5-39B6F9B685E9}"/>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DC3F6D30-7EB5-474C-9D48-B0A4F2D7D746}"/>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1627481C-EB25-4294-9690-D4CC965F2FE6}"/>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6" name="頁尾版面配置區 5">
            <a:extLst>
              <a:ext uri="{FF2B5EF4-FFF2-40B4-BE49-F238E27FC236}">
                <a16:creationId xmlns:a16="http://schemas.microsoft.com/office/drawing/2014/main" id="{601EA559-7769-4F01-8AC8-5C9274B5D27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B2D4161-7FE2-4347-9B64-1D53F6DA99A6}"/>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317410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20609E7-42AC-4AAC-9713-DAB1820EAA76}"/>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3CD5E66-BACF-4B17-83E1-FBEBB01DF2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7C441C04-460A-4F25-BF98-C9C1930FDC01}"/>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A5326AE8-09D2-4F3C-96CE-BE3D93CEC3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2D19145C-1053-4F02-8A53-115BD6733640}"/>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BA702D49-6007-4112-89DB-BA80D8D0B31B}"/>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8" name="頁尾版面配置區 7">
            <a:extLst>
              <a:ext uri="{FF2B5EF4-FFF2-40B4-BE49-F238E27FC236}">
                <a16:creationId xmlns:a16="http://schemas.microsoft.com/office/drawing/2014/main" id="{A6831ECB-4E8C-4703-B932-53582B1FBB71}"/>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4135FEE6-E198-41CB-A861-42DCA1C9E874}"/>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68739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631FB7-6100-49B9-900B-3D58C8D27EE4}"/>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741246F-8F43-478D-9093-F2E25B2D0C6E}"/>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4" name="頁尾版面配置區 3">
            <a:extLst>
              <a:ext uri="{FF2B5EF4-FFF2-40B4-BE49-F238E27FC236}">
                <a16:creationId xmlns:a16="http://schemas.microsoft.com/office/drawing/2014/main" id="{93BB5279-B6E5-430A-8A92-CB63793D6E4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37CA6F8D-B791-4283-8B12-5E3AAB6C975D}"/>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1881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ECB1E77-747A-43B9-9D87-EE73D2D93484}"/>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3" name="頁尾版面配置區 2">
            <a:extLst>
              <a:ext uri="{FF2B5EF4-FFF2-40B4-BE49-F238E27FC236}">
                <a16:creationId xmlns:a16="http://schemas.microsoft.com/office/drawing/2014/main" id="{BD89BE64-1FFB-44B6-9D67-BD615BD77E5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82C97990-3A7B-40E9-8785-ED804AFA72C8}"/>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2796907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7C4B49B-FA89-4C80-866A-1160E2298238}"/>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FEA039C-5599-4120-8C2A-D32EAD34FC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B759508D-86DD-47B5-AD1D-211BFB6C72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161036CF-E5C5-49BE-A08D-EBFE64F148B9}"/>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6" name="頁尾版面配置區 5">
            <a:extLst>
              <a:ext uri="{FF2B5EF4-FFF2-40B4-BE49-F238E27FC236}">
                <a16:creationId xmlns:a16="http://schemas.microsoft.com/office/drawing/2014/main" id="{0A9B2B42-5EDF-46ED-AFE1-C92C81ED751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2D6F99F4-B883-42B2-96F8-360EBC87E084}"/>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4875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9BE08C-3814-4C99-8D1D-1272527EE635}"/>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D9885277-124F-4D29-9ADF-716EF57C65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180C6661-788C-448D-9EA2-764A61A46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ED58D0E8-4102-45EF-ACC1-7298233A97B4}"/>
              </a:ext>
            </a:extLst>
          </p:cNvPr>
          <p:cNvSpPr>
            <a:spLocks noGrp="1"/>
          </p:cNvSpPr>
          <p:nvPr>
            <p:ph type="dt" sz="half" idx="10"/>
          </p:nvPr>
        </p:nvSpPr>
        <p:spPr/>
        <p:txBody>
          <a:bodyPr/>
          <a:lstStyle/>
          <a:p>
            <a:fld id="{5DC3C31F-CEC9-48EA-B8A9-9AA181866DF6}" type="datetimeFigureOut">
              <a:rPr lang="zh-TW" altLang="en-US" smtClean="0"/>
              <a:t>2022/11/18</a:t>
            </a:fld>
            <a:endParaRPr lang="zh-TW" altLang="en-US"/>
          </a:p>
        </p:txBody>
      </p:sp>
      <p:sp>
        <p:nvSpPr>
          <p:cNvPr id="6" name="頁尾版面配置區 5">
            <a:extLst>
              <a:ext uri="{FF2B5EF4-FFF2-40B4-BE49-F238E27FC236}">
                <a16:creationId xmlns:a16="http://schemas.microsoft.com/office/drawing/2014/main" id="{A7946D61-CFD7-4D39-BA6F-4B730A3B000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5D55A57-44A4-41D0-BB32-294A64434D17}"/>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2805970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8E7DCC9-D225-41D2-8864-88C378CBC7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A1D92764-8DB5-4ADD-8F2F-1ED05D3B69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0A4340F-2F04-419D-9A29-FFAE57A83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3C31F-CEC9-48EA-B8A9-9AA181866DF6}"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EEAC106F-0E38-468D-AF1B-17707142F9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EE95FFD8-07B3-4BAB-AA99-2580F2FBF7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558341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a:extLst>
              <a:ext uri="{FF2B5EF4-FFF2-40B4-BE49-F238E27FC236}">
                <a16:creationId xmlns:a16="http://schemas.microsoft.com/office/drawing/2014/main" id="{546001A1-81E3-416D-95F8-897A0A9A6329}"/>
              </a:ext>
            </a:extLst>
          </p:cNvPr>
          <p:cNvGrpSpPr/>
          <p:nvPr/>
        </p:nvGrpSpPr>
        <p:grpSpPr>
          <a:xfrm rot="187545">
            <a:off x="404795" y="432847"/>
            <a:ext cx="11272130" cy="5892096"/>
            <a:chOff x="552320" y="138254"/>
            <a:chExt cx="10874399" cy="6746169"/>
          </a:xfrm>
        </p:grpSpPr>
        <p:sp>
          <p:nvSpPr>
            <p:cNvPr id="4" name="矩形 3">
              <a:extLst>
                <a:ext uri="{FF2B5EF4-FFF2-40B4-BE49-F238E27FC236}">
                  <a16:creationId xmlns:a16="http://schemas.microsoft.com/office/drawing/2014/main" id="{438538AA-F289-433C-860F-71A3BBE785EF}"/>
                </a:ext>
              </a:extLst>
            </p:cNvPr>
            <p:cNvSpPr/>
            <p:nvPr/>
          </p:nvSpPr>
          <p:spPr>
            <a:xfrm rot="21441395">
              <a:off x="715735" y="522790"/>
              <a:ext cx="10567451" cy="6361633"/>
            </a:xfrm>
            <a:prstGeom prst="rect">
              <a:avLst/>
            </a:prstGeom>
            <a:solidFill>
              <a:schemeClr val="bg1"/>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3" name="矩形 2">
              <a:extLst>
                <a:ext uri="{FF2B5EF4-FFF2-40B4-BE49-F238E27FC236}">
                  <a16:creationId xmlns:a16="http://schemas.microsoft.com/office/drawing/2014/main" id="{6D438D45-8A04-402B-B430-EB5E4A5E0BF3}"/>
                </a:ext>
              </a:extLst>
            </p:cNvPr>
            <p:cNvSpPr/>
            <p:nvPr/>
          </p:nvSpPr>
          <p:spPr>
            <a:xfrm>
              <a:off x="552320" y="138254"/>
              <a:ext cx="10874399" cy="6698608"/>
            </a:xfrm>
            <a:prstGeom prst="rect">
              <a:avLst/>
            </a:prstGeom>
            <a:noFill/>
            <a:ln w="1270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grpSp>
      <p:sp>
        <p:nvSpPr>
          <p:cNvPr id="5" name="文字方塊 4">
            <a:extLst>
              <a:ext uri="{FF2B5EF4-FFF2-40B4-BE49-F238E27FC236}">
                <a16:creationId xmlns:a16="http://schemas.microsoft.com/office/drawing/2014/main" id="{993157FC-4799-4F98-BD75-5BA6E799FBAE}"/>
              </a:ext>
            </a:extLst>
          </p:cNvPr>
          <p:cNvSpPr txBox="1"/>
          <p:nvPr/>
        </p:nvSpPr>
        <p:spPr>
          <a:xfrm>
            <a:off x="705794" y="1144691"/>
            <a:ext cx="10780409" cy="2123658"/>
          </a:xfrm>
          <a:prstGeom prst="rect">
            <a:avLst/>
          </a:prstGeom>
          <a:noFill/>
        </p:spPr>
        <p:txBody>
          <a:bodyPr wrap="square" rtlCol="0">
            <a:spAutoFit/>
          </a:bodyPr>
          <a:lstStyle/>
          <a:p>
            <a:r>
              <a:rPr lang="en-US" altLang="zh-TW" sz="4400" b="1" dirty="0">
                <a:latin typeface="Times New Roman" panose="02020603050405020304" pitchFamily="18" charset="0"/>
                <a:cs typeface="Times New Roman" panose="02020603050405020304" pitchFamily="18" charset="0"/>
              </a:rPr>
              <a:t>Take-over requests during highly automated driving : How should they be presented and under what conditions ?</a:t>
            </a:r>
            <a:endParaRPr lang="zh-TW" altLang="en-US" sz="4400" b="1" dirty="0">
              <a:latin typeface="Times New Roman" panose="02020603050405020304" pitchFamily="18" charset="0"/>
              <a:cs typeface="Times New Roman" panose="02020603050405020304" pitchFamily="18" charset="0"/>
            </a:endParaRPr>
          </a:p>
        </p:txBody>
      </p:sp>
      <p:sp>
        <p:nvSpPr>
          <p:cNvPr id="6" name="文字方塊 5">
            <a:extLst>
              <a:ext uri="{FF2B5EF4-FFF2-40B4-BE49-F238E27FC236}">
                <a16:creationId xmlns:a16="http://schemas.microsoft.com/office/drawing/2014/main" id="{C53E4927-3353-4719-B787-63398862EB83}"/>
              </a:ext>
            </a:extLst>
          </p:cNvPr>
          <p:cNvSpPr txBox="1"/>
          <p:nvPr/>
        </p:nvSpPr>
        <p:spPr>
          <a:xfrm>
            <a:off x="931334" y="4611991"/>
            <a:ext cx="1261884" cy="461665"/>
          </a:xfrm>
          <a:prstGeom prst="rect">
            <a:avLst/>
          </a:prstGeom>
          <a:noFill/>
        </p:spPr>
        <p:txBody>
          <a:bodyPr wrap="none" rtlCol="0">
            <a:spAutoFit/>
          </a:bodyPr>
          <a:lstStyle/>
          <a:p>
            <a:r>
              <a:rPr lang="zh-TW" altLang="en-US" sz="2400" dirty="0">
                <a:latin typeface="標楷體" panose="03000509000000000000" pitchFamily="65" charset="-120"/>
                <a:ea typeface="標楷體" panose="03000509000000000000" pitchFamily="65" charset="-120"/>
              </a:rPr>
              <a:t>期刊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a:t>
            </a:r>
          </a:p>
        </p:txBody>
      </p:sp>
      <p:sp>
        <p:nvSpPr>
          <p:cNvPr id="7" name="文字方塊 6">
            <a:extLst>
              <a:ext uri="{FF2B5EF4-FFF2-40B4-BE49-F238E27FC236}">
                <a16:creationId xmlns:a16="http://schemas.microsoft.com/office/drawing/2014/main" id="{C538BDD3-73C7-46C4-B5A5-5D5E41FF74F8}"/>
              </a:ext>
            </a:extLst>
          </p:cNvPr>
          <p:cNvSpPr txBox="1"/>
          <p:nvPr/>
        </p:nvSpPr>
        <p:spPr>
          <a:xfrm>
            <a:off x="1961039" y="4661228"/>
            <a:ext cx="6419899" cy="461665"/>
          </a:xfrm>
          <a:prstGeom prst="rect">
            <a:avLst/>
          </a:prstGeom>
          <a:noFill/>
        </p:spPr>
        <p:txBody>
          <a:bodyPr wrap="none" rtlCol="0">
            <a:spAutoFit/>
          </a:bodyPr>
          <a:lstStyle/>
          <a:p>
            <a:r>
              <a:rPr lang="en-US" altLang="zh-TW" sz="2400" dirty="0">
                <a:latin typeface="Times New Roman" panose="02020603050405020304" pitchFamily="18" charset="0"/>
                <a:cs typeface="Times New Roman" panose="02020603050405020304" pitchFamily="18" charset="0"/>
              </a:rPr>
              <a:t>Transportation Research Part F 66 (2019) 214–225</a:t>
            </a:r>
            <a:endParaRPr lang="zh-TW" altLang="en-US" sz="2400" dirty="0">
              <a:latin typeface="Times New Roman" panose="02020603050405020304" pitchFamily="18" charset="0"/>
              <a:cs typeface="Times New Roman" panose="02020603050405020304" pitchFamily="18" charset="0"/>
            </a:endParaRPr>
          </a:p>
        </p:txBody>
      </p:sp>
      <p:sp>
        <p:nvSpPr>
          <p:cNvPr id="8" name="文字方塊 7">
            <a:extLst>
              <a:ext uri="{FF2B5EF4-FFF2-40B4-BE49-F238E27FC236}">
                <a16:creationId xmlns:a16="http://schemas.microsoft.com/office/drawing/2014/main" id="{5C4A6AA8-8BF7-4534-99C7-379D99A208E0}"/>
              </a:ext>
            </a:extLst>
          </p:cNvPr>
          <p:cNvSpPr txBox="1"/>
          <p:nvPr/>
        </p:nvSpPr>
        <p:spPr>
          <a:xfrm>
            <a:off x="931333" y="5172131"/>
            <a:ext cx="1261884" cy="461665"/>
          </a:xfrm>
          <a:prstGeom prst="rect">
            <a:avLst/>
          </a:prstGeom>
          <a:noFill/>
        </p:spPr>
        <p:txBody>
          <a:bodyPr wrap="none" rtlCol="0">
            <a:spAutoFit/>
          </a:bodyPr>
          <a:lstStyle/>
          <a:p>
            <a:r>
              <a:rPr lang="zh-TW" altLang="en-US" sz="2400" dirty="0">
                <a:latin typeface="標楷體" panose="03000509000000000000" pitchFamily="65" charset="-120"/>
                <a:ea typeface="標楷體" panose="03000509000000000000" pitchFamily="65" charset="-120"/>
              </a:rPr>
              <a:t>作者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a:t>
            </a:r>
          </a:p>
        </p:txBody>
      </p:sp>
      <p:sp>
        <p:nvSpPr>
          <p:cNvPr id="9" name="文字方塊 8">
            <a:extLst>
              <a:ext uri="{FF2B5EF4-FFF2-40B4-BE49-F238E27FC236}">
                <a16:creationId xmlns:a16="http://schemas.microsoft.com/office/drawing/2014/main" id="{4226295B-5BE8-4908-A4F1-CD0597D51269}"/>
              </a:ext>
            </a:extLst>
          </p:cNvPr>
          <p:cNvSpPr txBox="1"/>
          <p:nvPr/>
        </p:nvSpPr>
        <p:spPr>
          <a:xfrm>
            <a:off x="1961039" y="5205086"/>
            <a:ext cx="4741234" cy="461665"/>
          </a:xfrm>
          <a:prstGeom prst="rect">
            <a:avLst/>
          </a:prstGeom>
          <a:noFill/>
        </p:spPr>
        <p:txBody>
          <a:bodyPr wrap="none" rtlCol="0">
            <a:spAutoFit/>
          </a:bodyPr>
          <a:lstStyle/>
          <a:p>
            <a:r>
              <a:rPr lang="en-US" altLang="zh-TW" sz="2400" dirty="0">
                <a:latin typeface="Times New Roman" panose="02020603050405020304" pitchFamily="18" charset="0"/>
                <a:cs typeface="Times New Roman" panose="02020603050405020304" pitchFamily="18" charset="0"/>
              </a:rPr>
              <a:t>Stefan Brandenburg , Lewis Chuang </a:t>
            </a:r>
            <a:endParaRPr lang="zh-TW" altLang="en-US" sz="2400" dirty="0">
              <a:latin typeface="Times New Roman" panose="02020603050405020304" pitchFamily="18" charset="0"/>
              <a:cs typeface="Times New Roman" panose="02020603050405020304" pitchFamily="18" charset="0"/>
            </a:endParaRPr>
          </a:p>
        </p:txBody>
      </p:sp>
      <p:sp>
        <p:nvSpPr>
          <p:cNvPr id="10" name="文字方塊 9">
            <a:extLst>
              <a:ext uri="{FF2B5EF4-FFF2-40B4-BE49-F238E27FC236}">
                <a16:creationId xmlns:a16="http://schemas.microsoft.com/office/drawing/2014/main" id="{CE2A1DF6-6440-4ECB-891B-427823BDC048}"/>
              </a:ext>
            </a:extLst>
          </p:cNvPr>
          <p:cNvSpPr txBox="1"/>
          <p:nvPr/>
        </p:nvSpPr>
        <p:spPr>
          <a:xfrm>
            <a:off x="1158590" y="3572646"/>
            <a:ext cx="9874819" cy="461665"/>
          </a:xfrm>
          <a:prstGeom prst="rect">
            <a:avLst/>
          </a:prstGeom>
          <a:noFill/>
        </p:spPr>
        <p:txBody>
          <a:bodyPr wrap="none" rtlCol="0">
            <a:spAutoFit/>
          </a:bodyPr>
          <a:lstStyle/>
          <a:p>
            <a:pPr algn="ctr"/>
            <a:r>
              <a:rPr lang="zh-TW" altLang="en-US" sz="2400" b="1" dirty="0">
                <a:solidFill>
                  <a:schemeClr val="tx1">
                    <a:lumMod val="65000"/>
                    <a:lumOff val="35000"/>
                  </a:schemeClr>
                </a:solidFill>
                <a:latin typeface="標楷體" panose="03000509000000000000" pitchFamily="65" charset="-120"/>
                <a:ea typeface="標楷體" panose="03000509000000000000" pitchFamily="65" charset="-120"/>
              </a:rPr>
              <a:t>高度自動化駕駛期間的接管請求 </a:t>
            </a:r>
            <a:r>
              <a:rPr lang="en-US" altLang="zh-TW" sz="2400" b="1" dirty="0">
                <a:solidFill>
                  <a:schemeClr val="tx1">
                    <a:lumMod val="65000"/>
                    <a:lumOff val="35000"/>
                  </a:schemeClr>
                </a:solidFill>
                <a:latin typeface="標楷體" panose="03000509000000000000" pitchFamily="65" charset="-120"/>
                <a:ea typeface="標楷體" panose="03000509000000000000" pitchFamily="65" charset="-120"/>
              </a:rPr>
              <a:t>: </a:t>
            </a:r>
            <a:r>
              <a:rPr lang="zh-TW" altLang="en-US" sz="2400" b="1" dirty="0">
                <a:solidFill>
                  <a:schemeClr val="tx1">
                    <a:lumMod val="65000"/>
                    <a:lumOff val="35000"/>
                  </a:schemeClr>
                </a:solidFill>
                <a:latin typeface="標楷體" panose="03000509000000000000" pitchFamily="65" charset="-120"/>
                <a:ea typeface="標楷體" panose="03000509000000000000" pitchFamily="65" charset="-120"/>
              </a:rPr>
              <a:t>應如何呈現以及在什麼條件下呈現 </a:t>
            </a:r>
            <a:r>
              <a:rPr lang="en-US" altLang="zh-TW" sz="2400" b="1" dirty="0">
                <a:solidFill>
                  <a:schemeClr val="tx1">
                    <a:lumMod val="65000"/>
                    <a:lumOff val="35000"/>
                  </a:schemeClr>
                </a:solidFill>
                <a:latin typeface="標楷體" panose="03000509000000000000" pitchFamily="65" charset="-120"/>
                <a:ea typeface="標楷體" panose="03000509000000000000" pitchFamily="65" charset="-120"/>
              </a:rPr>
              <a:t>?</a:t>
            </a:r>
            <a:endParaRPr lang="zh-TW" altLang="en-US" sz="2400" b="1" dirty="0">
              <a:solidFill>
                <a:schemeClr val="tx1">
                  <a:lumMod val="65000"/>
                  <a:lumOff val="35000"/>
                </a:schemeClr>
              </a:solidFill>
              <a:latin typeface="標楷體" panose="03000509000000000000" pitchFamily="65" charset="-120"/>
              <a:ea typeface="標楷體" panose="03000509000000000000" pitchFamily="65" charset="-120"/>
            </a:endParaRPr>
          </a:p>
        </p:txBody>
      </p:sp>
      <p:sp>
        <p:nvSpPr>
          <p:cNvPr id="11" name="文字方塊 10">
            <a:extLst>
              <a:ext uri="{FF2B5EF4-FFF2-40B4-BE49-F238E27FC236}">
                <a16:creationId xmlns:a16="http://schemas.microsoft.com/office/drawing/2014/main" id="{BEDA5D7F-DF9F-4368-9EA9-E80A8A58C97C}"/>
              </a:ext>
            </a:extLst>
          </p:cNvPr>
          <p:cNvSpPr txBox="1"/>
          <p:nvPr/>
        </p:nvSpPr>
        <p:spPr>
          <a:xfrm>
            <a:off x="9156284" y="5718218"/>
            <a:ext cx="2185214" cy="461665"/>
          </a:xfrm>
          <a:prstGeom prst="rect">
            <a:avLst/>
          </a:prstGeom>
          <a:noFill/>
        </p:spPr>
        <p:txBody>
          <a:bodyPr wrap="none" rtlCol="0">
            <a:spAutoFit/>
          </a:bodyPr>
          <a:lstStyle/>
          <a:p>
            <a:r>
              <a:rPr lang="zh-TW" altLang="en-US" sz="2400" dirty="0">
                <a:latin typeface="標楷體" panose="03000509000000000000" pitchFamily="65" charset="-120"/>
                <a:ea typeface="標楷體" panose="03000509000000000000" pitchFamily="65" charset="-120"/>
              </a:rPr>
              <a:t>學生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宋錦玉</a:t>
            </a:r>
          </a:p>
        </p:txBody>
      </p:sp>
    </p:spTree>
    <p:extLst>
      <p:ext uri="{BB962C8B-B14F-4D97-AF65-F5344CB8AC3E}">
        <p14:creationId xmlns:p14="http://schemas.microsoft.com/office/powerpoint/2010/main" val="275528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079488B-1BC2-494C-844C-BB485D6C4EA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6" name="文字方塊 5">
            <a:extLst>
              <a:ext uri="{FF2B5EF4-FFF2-40B4-BE49-F238E27FC236}">
                <a16:creationId xmlns:a16="http://schemas.microsoft.com/office/drawing/2014/main" id="{D2F1D159-3127-4623-B525-9681F800BE50}"/>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02</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C3F686A0-8879-4F92-B295-F5D49DF15A53}"/>
              </a:ext>
            </a:extLst>
          </p:cNvPr>
          <p:cNvSpPr txBox="1"/>
          <p:nvPr/>
        </p:nvSpPr>
        <p:spPr>
          <a:xfrm>
            <a:off x="1301947" y="172273"/>
            <a:ext cx="2062744"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Method</a:t>
            </a:r>
            <a:endParaRPr lang="zh-TW" altLang="en-US" sz="4400" b="1" dirty="0">
              <a:latin typeface="Times New Roman" panose="02020603050405020304" pitchFamily="18" charset="0"/>
              <a:cs typeface="Times New Roman" panose="02020603050405020304" pitchFamily="18" charset="0"/>
            </a:endParaRPr>
          </a:p>
        </p:txBody>
      </p:sp>
      <p:sp>
        <p:nvSpPr>
          <p:cNvPr id="3" name="矩形 2">
            <a:extLst>
              <a:ext uri="{FF2B5EF4-FFF2-40B4-BE49-F238E27FC236}">
                <a16:creationId xmlns:a16="http://schemas.microsoft.com/office/drawing/2014/main" id="{7875FAE3-79F5-4815-8DE9-922B1358D5B9}"/>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grpSp>
        <p:nvGrpSpPr>
          <p:cNvPr id="13" name="群組 12">
            <a:extLst>
              <a:ext uri="{FF2B5EF4-FFF2-40B4-BE49-F238E27FC236}">
                <a16:creationId xmlns:a16="http://schemas.microsoft.com/office/drawing/2014/main" id="{A4406CDB-6301-4C2E-A8C9-053B3FEB47CE}"/>
              </a:ext>
            </a:extLst>
          </p:cNvPr>
          <p:cNvGrpSpPr/>
          <p:nvPr/>
        </p:nvGrpSpPr>
        <p:grpSpPr>
          <a:xfrm>
            <a:off x="399401" y="1782889"/>
            <a:ext cx="7763664" cy="948688"/>
            <a:chOff x="912989" y="3994118"/>
            <a:chExt cx="7763664" cy="948688"/>
          </a:xfrm>
        </p:grpSpPr>
        <p:sp>
          <p:nvSpPr>
            <p:cNvPr id="9" name="文字方塊 8">
              <a:extLst>
                <a:ext uri="{FF2B5EF4-FFF2-40B4-BE49-F238E27FC236}">
                  <a16:creationId xmlns:a16="http://schemas.microsoft.com/office/drawing/2014/main" id="{74A79A33-1463-471B-8FBB-7E313AF22295}"/>
                </a:ext>
              </a:extLst>
            </p:cNvPr>
            <p:cNvSpPr txBox="1"/>
            <p:nvPr/>
          </p:nvSpPr>
          <p:spPr>
            <a:xfrm>
              <a:off x="912989" y="3994118"/>
              <a:ext cx="7763664"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問卷調查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5</a:t>
              </a:r>
              <a:r>
                <a:rPr lang="zh-TW" altLang="en-US" sz="2400" dirty="0">
                  <a:latin typeface="標楷體" panose="03000509000000000000" pitchFamily="65" charset="-120"/>
                  <a:ea typeface="標楷體" panose="03000509000000000000" pitchFamily="65" charset="-120"/>
                </a:rPr>
                <a:t>題關於系統有用性、</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2400" dirty="0">
                  <a:latin typeface="標楷體" panose="03000509000000000000" pitchFamily="65" charset="-120"/>
                  <a:ea typeface="標楷體" panose="03000509000000000000" pitchFamily="65" charset="-120"/>
                </a:rPr>
                <a:t>題關於系統滿意度</a:t>
              </a:r>
            </a:p>
          </p:txBody>
        </p:sp>
        <p:sp>
          <p:nvSpPr>
            <p:cNvPr id="15" name="文字方塊 14">
              <a:extLst>
                <a:ext uri="{FF2B5EF4-FFF2-40B4-BE49-F238E27FC236}">
                  <a16:creationId xmlns:a16="http://schemas.microsoft.com/office/drawing/2014/main" id="{04B102B0-91C8-4653-A7FC-7F22F2908289}"/>
                </a:ext>
              </a:extLst>
            </p:cNvPr>
            <p:cNvSpPr txBox="1"/>
            <p:nvPr/>
          </p:nvSpPr>
          <p:spPr>
            <a:xfrm>
              <a:off x="1119791" y="4481141"/>
              <a:ext cx="2031325" cy="461665"/>
            </a:xfrm>
            <a:prstGeom prst="rect">
              <a:avLst/>
            </a:prstGeom>
            <a:noFill/>
          </p:spPr>
          <p:txBody>
            <a:bodyPr wrap="none" rtlCol="0">
              <a:spAutoFit/>
            </a:bodyPr>
            <a:lstStyle/>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期望和體驗</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grpSp>
      <p:grpSp>
        <p:nvGrpSpPr>
          <p:cNvPr id="17" name="群組 16">
            <a:extLst>
              <a:ext uri="{FF2B5EF4-FFF2-40B4-BE49-F238E27FC236}">
                <a16:creationId xmlns:a16="http://schemas.microsoft.com/office/drawing/2014/main" id="{8956671D-08EB-41D3-9F8B-CA041CE8A956}"/>
              </a:ext>
            </a:extLst>
          </p:cNvPr>
          <p:cNvGrpSpPr/>
          <p:nvPr/>
        </p:nvGrpSpPr>
        <p:grpSpPr>
          <a:xfrm>
            <a:off x="399401" y="3008218"/>
            <a:ext cx="11840363" cy="2704779"/>
            <a:chOff x="570089" y="3537670"/>
            <a:chExt cx="11840363" cy="2704779"/>
          </a:xfrm>
        </p:grpSpPr>
        <p:sp>
          <p:nvSpPr>
            <p:cNvPr id="14" name="文字方塊 13">
              <a:extLst>
                <a:ext uri="{FF2B5EF4-FFF2-40B4-BE49-F238E27FC236}">
                  <a16:creationId xmlns:a16="http://schemas.microsoft.com/office/drawing/2014/main" id="{2C7996F9-F2F0-4426-9CF2-CA2DB430ADBD}"/>
                </a:ext>
              </a:extLst>
            </p:cNvPr>
            <p:cNvSpPr txBox="1"/>
            <p:nvPr/>
          </p:nvSpPr>
          <p:spPr>
            <a:xfrm>
              <a:off x="570089" y="3537670"/>
              <a:ext cx="4064767"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口頭詢問關於</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的問題</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16" name="文字方塊 15">
              <a:extLst>
                <a:ext uri="{FF2B5EF4-FFF2-40B4-BE49-F238E27FC236}">
                  <a16:creationId xmlns:a16="http://schemas.microsoft.com/office/drawing/2014/main" id="{B12031D8-05A8-4977-BE1F-F91F12FBFF2C}"/>
                </a:ext>
              </a:extLst>
            </p:cNvPr>
            <p:cNvSpPr txBox="1"/>
            <p:nvPr/>
          </p:nvSpPr>
          <p:spPr>
            <a:xfrm>
              <a:off x="959047" y="3999334"/>
              <a:ext cx="11451405" cy="2243115"/>
            </a:xfrm>
            <a:prstGeom prst="rect">
              <a:avLst/>
            </a:prstGeom>
            <a:noFill/>
          </p:spPr>
          <p:txBody>
            <a:bodyPr wrap="none" rtlCol="0">
              <a:spAutoFit/>
            </a:bodyPr>
            <a:lstStyle/>
            <a:p>
              <a:pPr marL="342900" indent="-342900">
                <a:lnSpc>
                  <a:spcPct val="150000"/>
                </a:lnSpc>
                <a:buFont typeface="+mj-lt"/>
                <a:buAutoNum type="arabicParenR"/>
              </a:pPr>
              <a:r>
                <a:rPr lang="zh-TW" altLang="en-US" sz="2400" dirty="0">
                  <a:latin typeface="標楷體" panose="03000509000000000000" pitchFamily="65" charset="-120"/>
                  <a:ea typeface="標楷體" panose="03000509000000000000" pitchFamily="65" charset="-120"/>
                </a:rPr>
                <a:t>你會改變你所體驗的兩步驟</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概念的任何特徵嗎 </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如果會，你會改變哪個 </a:t>
              </a:r>
              <a:r>
                <a:rPr lang="en-US" altLang="zh-TW" sz="2400" dirty="0">
                  <a:latin typeface="標楷體" panose="03000509000000000000" pitchFamily="65" charset="-120"/>
                  <a:ea typeface="標楷體" panose="03000509000000000000" pitchFamily="65" charset="-120"/>
                </a:rPr>
                <a:t>?</a:t>
              </a:r>
            </a:p>
            <a:p>
              <a:pPr marL="342900" indent="-342900">
                <a:lnSpc>
                  <a:spcPct val="150000"/>
                </a:lnSpc>
                <a:buFont typeface="+mj-lt"/>
                <a:buAutoNum type="arabicParenR"/>
              </a:pPr>
              <a:r>
                <a:rPr lang="zh-TW" altLang="en-US" sz="2400" dirty="0">
                  <a:latin typeface="標楷體" panose="03000509000000000000" pitchFamily="65" charset="-120"/>
                  <a:ea typeface="標楷體" panose="03000509000000000000" pitchFamily="65" charset="-120"/>
                </a:rPr>
                <a:t>與兩步驟</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概念相比，你更喜歡一步程序嗎 </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為什麼 </a:t>
              </a:r>
              <a:r>
                <a:rPr lang="en-US" altLang="zh-TW" sz="2400" dirty="0">
                  <a:latin typeface="標楷體" panose="03000509000000000000" pitchFamily="65" charset="-120"/>
                  <a:ea typeface="標楷體" panose="03000509000000000000" pitchFamily="65" charset="-120"/>
                </a:rPr>
                <a:t>?</a:t>
              </a:r>
            </a:p>
            <a:p>
              <a:pPr marL="342900" indent="-342900">
                <a:lnSpc>
                  <a:spcPct val="150000"/>
                </a:lnSpc>
                <a:buFont typeface="+mj-lt"/>
                <a:buAutoNum type="arabicParenR"/>
              </a:pPr>
              <a:r>
                <a:rPr lang="zh-TW" altLang="en-US" sz="2400" dirty="0">
                  <a:latin typeface="標楷體" panose="03000509000000000000" pitchFamily="65" charset="-120"/>
                  <a:ea typeface="標楷體" panose="03000509000000000000" pitchFamily="65" charset="-120"/>
                </a:rPr>
                <a:t>你會改變你所體驗的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概念的形象化嗎 </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如果會，是哪部分</a:t>
              </a:r>
              <a:r>
                <a:rPr lang="en-US" altLang="zh-TW" sz="2400" dirty="0">
                  <a:latin typeface="標楷體" panose="03000509000000000000" pitchFamily="65" charset="-120"/>
                  <a:ea typeface="標楷體" panose="03000509000000000000" pitchFamily="65" charset="-120"/>
                </a:rPr>
                <a:t>?</a:t>
              </a:r>
            </a:p>
            <a:p>
              <a:pPr marL="342900" indent="-342900">
                <a:lnSpc>
                  <a:spcPct val="150000"/>
                </a:lnSpc>
                <a:buFont typeface="+mj-lt"/>
                <a:buAutoNum type="arabicParenR"/>
              </a:pPr>
              <a:r>
                <a:rPr lang="zh-TW" altLang="en-US" sz="2400" dirty="0">
                  <a:latin typeface="標楷體" panose="03000509000000000000" pitchFamily="65" charset="-120"/>
                  <a:ea typeface="標楷體" panose="03000509000000000000" pitchFamily="65" charset="-120"/>
                </a:rPr>
                <a:t>你更喜歡這兩個</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概念中的哪一個部分</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抽象的或擬物化的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為什麼 </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grpSp>
    </p:spTree>
    <p:extLst>
      <p:ext uri="{BB962C8B-B14F-4D97-AF65-F5344CB8AC3E}">
        <p14:creationId xmlns:p14="http://schemas.microsoft.com/office/powerpoint/2010/main" val="3429003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D2719A4-A2E8-471B-9257-A2073B5ACE75}"/>
              </a:ext>
            </a:extLst>
          </p:cNvPr>
          <p:cNvSpPr/>
          <p:nvPr/>
        </p:nvSpPr>
        <p:spPr>
          <a:xfrm>
            <a:off x="293914"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05D96303-42F3-41DE-A3D2-C870EBA0DE2D}"/>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grpSp>
        <p:nvGrpSpPr>
          <p:cNvPr id="6" name="群組 5">
            <a:extLst>
              <a:ext uri="{FF2B5EF4-FFF2-40B4-BE49-F238E27FC236}">
                <a16:creationId xmlns:a16="http://schemas.microsoft.com/office/drawing/2014/main" id="{2D74923C-1370-43C4-896D-1098BFB8C648}"/>
              </a:ext>
            </a:extLst>
          </p:cNvPr>
          <p:cNvGrpSpPr/>
          <p:nvPr/>
        </p:nvGrpSpPr>
        <p:grpSpPr>
          <a:xfrm>
            <a:off x="989189" y="1562469"/>
            <a:ext cx="9893876" cy="3548684"/>
            <a:chOff x="989189" y="1257669"/>
            <a:chExt cx="9893876" cy="3548684"/>
          </a:xfrm>
        </p:grpSpPr>
        <p:grpSp>
          <p:nvGrpSpPr>
            <p:cNvPr id="34" name="群組 33">
              <a:extLst>
                <a:ext uri="{FF2B5EF4-FFF2-40B4-BE49-F238E27FC236}">
                  <a16:creationId xmlns:a16="http://schemas.microsoft.com/office/drawing/2014/main" id="{8A7465B9-5201-413C-86B5-5C26690A3A7E}"/>
                </a:ext>
              </a:extLst>
            </p:cNvPr>
            <p:cNvGrpSpPr/>
            <p:nvPr/>
          </p:nvGrpSpPr>
          <p:grpSpPr>
            <a:xfrm>
              <a:off x="989189" y="2605461"/>
              <a:ext cx="1415772" cy="749657"/>
              <a:chOff x="1494971" y="5733143"/>
              <a:chExt cx="1415772" cy="749657"/>
            </a:xfrm>
          </p:grpSpPr>
          <p:sp>
            <p:nvSpPr>
              <p:cNvPr id="35" name="矩形: 圓角 34">
                <a:extLst>
                  <a:ext uri="{FF2B5EF4-FFF2-40B4-BE49-F238E27FC236}">
                    <a16:creationId xmlns:a16="http://schemas.microsoft.com/office/drawing/2014/main" id="{4B25A27B-1B3E-45B9-A104-475FAD5EF6DB}"/>
                  </a:ext>
                </a:extLst>
              </p:cNvPr>
              <p:cNvSpPr/>
              <p:nvPr/>
            </p:nvSpPr>
            <p:spPr>
              <a:xfrm>
                <a:off x="1494971" y="5733143"/>
                <a:ext cx="1415772" cy="749657"/>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文字方塊 36">
                <a:extLst>
                  <a:ext uri="{FF2B5EF4-FFF2-40B4-BE49-F238E27FC236}">
                    <a16:creationId xmlns:a16="http://schemas.microsoft.com/office/drawing/2014/main" id="{FEE4A001-3E59-43DF-B7EC-3FE8C82AA075}"/>
                  </a:ext>
                </a:extLst>
              </p:cNvPr>
              <p:cNvSpPr txBox="1"/>
              <p:nvPr/>
            </p:nvSpPr>
            <p:spPr>
              <a:xfrm>
                <a:off x="1648859" y="5877139"/>
                <a:ext cx="1107996" cy="461665"/>
              </a:xfrm>
              <a:prstGeom prst="rect">
                <a:avLst/>
              </a:prstGeom>
              <a:noFill/>
            </p:spPr>
            <p:txBody>
              <a:bodyPr wrap="none" rtlCol="0">
                <a:spAutoFit/>
              </a:bodyPr>
              <a:lstStyle/>
              <a:p>
                <a:r>
                  <a:rPr lang="zh-TW" altLang="en-US" sz="2400" b="1" dirty="0">
                    <a:latin typeface="標楷體" panose="03000509000000000000" pitchFamily="65" charset="-120"/>
                    <a:ea typeface="標楷體" panose="03000509000000000000" pitchFamily="65" charset="-120"/>
                  </a:rPr>
                  <a:t>自變項</a:t>
                </a:r>
              </a:p>
            </p:txBody>
          </p:sp>
        </p:grpSp>
        <p:grpSp>
          <p:nvGrpSpPr>
            <p:cNvPr id="44" name="群組 43">
              <a:extLst>
                <a:ext uri="{FF2B5EF4-FFF2-40B4-BE49-F238E27FC236}">
                  <a16:creationId xmlns:a16="http://schemas.microsoft.com/office/drawing/2014/main" id="{A734D639-E655-4C97-BBDE-261339E7B9CF}"/>
                </a:ext>
              </a:extLst>
            </p:cNvPr>
            <p:cNvGrpSpPr/>
            <p:nvPr/>
          </p:nvGrpSpPr>
          <p:grpSpPr>
            <a:xfrm>
              <a:off x="2835925" y="3083732"/>
              <a:ext cx="8044535" cy="1722621"/>
              <a:chOff x="2759725" y="4360082"/>
              <a:chExt cx="8044535" cy="1722621"/>
            </a:xfrm>
          </p:grpSpPr>
          <p:grpSp>
            <p:nvGrpSpPr>
              <p:cNvPr id="32" name="群組 31">
                <a:extLst>
                  <a:ext uri="{FF2B5EF4-FFF2-40B4-BE49-F238E27FC236}">
                    <a16:creationId xmlns:a16="http://schemas.microsoft.com/office/drawing/2014/main" id="{92716EFD-78AF-4251-A966-334FA0CC6A71}"/>
                  </a:ext>
                </a:extLst>
              </p:cNvPr>
              <p:cNvGrpSpPr/>
              <p:nvPr/>
            </p:nvGrpSpPr>
            <p:grpSpPr>
              <a:xfrm>
                <a:off x="2925660" y="4573132"/>
                <a:ext cx="7359370" cy="1245032"/>
                <a:chOff x="1406994" y="3633877"/>
                <a:chExt cx="7359370" cy="1245032"/>
              </a:xfrm>
            </p:grpSpPr>
            <p:sp>
              <p:nvSpPr>
                <p:cNvPr id="25" name="文字方塊 24">
                  <a:extLst>
                    <a:ext uri="{FF2B5EF4-FFF2-40B4-BE49-F238E27FC236}">
                      <a16:creationId xmlns:a16="http://schemas.microsoft.com/office/drawing/2014/main" id="{2D050A81-2F3A-4714-88FE-14A76CC6AF75}"/>
                    </a:ext>
                  </a:extLst>
                </p:cNvPr>
                <p:cNvSpPr txBox="1"/>
                <p:nvPr/>
              </p:nvSpPr>
              <p:spPr>
                <a:xfrm>
                  <a:off x="1406994" y="4051306"/>
                  <a:ext cx="1449436" cy="461665"/>
                </a:xfrm>
                <a:prstGeom prst="rect">
                  <a:avLst/>
                </a:prstGeom>
                <a:noFill/>
              </p:spPr>
              <p:txBody>
                <a:bodyPr wrap="none" rtlCol="0">
                  <a:spAutoFit/>
                </a:bodyPr>
                <a:lstStyle/>
                <a:p>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HMI</a:t>
                  </a:r>
                  <a:r>
                    <a:rPr lang="zh-TW" altLang="en-US" sz="2400" b="1" dirty="0">
                      <a:latin typeface="標楷體" panose="03000509000000000000" pitchFamily="65" charset="-120"/>
                      <a:ea typeface="標楷體" panose="03000509000000000000" pitchFamily="65" charset="-120"/>
                    </a:rPr>
                    <a:t>設計</a:t>
                  </a:r>
                </a:p>
              </p:txBody>
            </p:sp>
            <p:sp>
              <p:nvSpPr>
                <p:cNvPr id="26" name="矩形 25">
                  <a:extLst>
                    <a:ext uri="{FF2B5EF4-FFF2-40B4-BE49-F238E27FC236}">
                      <a16:creationId xmlns:a16="http://schemas.microsoft.com/office/drawing/2014/main" id="{4814B5C1-A073-4E37-AE1C-81EE692E6890}"/>
                    </a:ext>
                  </a:extLst>
                </p:cNvPr>
                <p:cNvSpPr/>
                <p:nvPr/>
              </p:nvSpPr>
              <p:spPr>
                <a:xfrm>
                  <a:off x="3503385" y="3633877"/>
                  <a:ext cx="2031325" cy="461665"/>
                </a:xfrm>
                <a:prstGeom prst="rect">
                  <a:avLst/>
                </a:prstGeom>
              </p:spPr>
              <p:txBody>
                <a:bodyPr wrap="none">
                  <a:spAutoFit/>
                </a:bodyPr>
                <a:lstStyle/>
                <a:p>
                  <a:r>
                    <a:rPr lang="zh-TW" altLang="en-US" sz="2400" dirty="0">
                      <a:latin typeface="標楷體" panose="03000509000000000000" pitchFamily="65" charset="-120"/>
                      <a:ea typeface="標楷體" panose="03000509000000000000" pitchFamily="65" charset="-120"/>
                    </a:rPr>
                    <a:t>抽象或擬物化</a:t>
                  </a:r>
                  <a:endParaRPr lang="zh-TW" altLang="en-US" sz="2400" dirty="0"/>
                </a:p>
              </p:txBody>
            </p:sp>
            <p:sp>
              <p:nvSpPr>
                <p:cNvPr id="27" name="矩形 26">
                  <a:extLst>
                    <a:ext uri="{FF2B5EF4-FFF2-40B4-BE49-F238E27FC236}">
                      <a16:creationId xmlns:a16="http://schemas.microsoft.com/office/drawing/2014/main" id="{177F1D32-475A-4FFC-B785-D3D2C638806C}"/>
                    </a:ext>
                  </a:extLst>
                </p:cNvPr>
                <p:cNvSpPr/>
                <p:nvPr/>
              </p:nvSpPr>
              <p:spPr>
                <a:xfrm>
                  <a:off x="3503385" y="4417244"/>
                  <a:ext cx="5262979" cy="461665"/>
                </a:xfrm>
                <a:prstGeom prst="rect">
                  <a:avLst/>
                </a:prstGeom>
              </p:spPr>
              <p:txBody>
                <a:bodyPr wrap="none">
                  <a:spAutoFit/>
                </a:bodyPr>
                <a:lstStyle/>
                <a:p>
                  <a:r>
                    <a:rPr lang="zh-TW" altLang="en-US" sz="2400" dirty="0">
                      <a:latin typeface="標楷體" panose="03000509000000000000" pitchFamily="65" charset="-120"/>
                      <a:ea typeface="標楷體" panose="03000509000000000000" pitchFamily="65" charset="-120"/>
                    </a:rPr>
                    <a:t>接管順序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縱向</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橫向 或 橫向</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縱向</a:t>
                  </a:r>
                  <a:endParaRPr lang="zh-TW" altLang="en-US" sz="2400" dirty="0"/>
                </a:p>
              </p:txBody>
            </p:sp>
            <p:grpSp>
              <p:nvGrpSpPr>
                <p:cNvPr id="28" name="群組 27">
                  <a:extLst>
                    <a:ext uri="{FF2B5EF4-FFF2-40B4-BE49-F238E27FC236}">
                      <a16:creationId xmlns:a16="http://schemas.microsoft.com/office/drawing/2014/main" id="{41131B72-A7B6-4765-AFBD-4CB6882624C0}"/>
                    </a:ext>
                  </a:extLst>
                </p:cNvPr>
                <p:cNvGrpSpPr/>
                <p:nvPr/>
              </p:nvGrpSpPr>
              <p:grpSpPr>
                <a:xfrm>
                  <a:off x="2961955" y="4032524"/>
                  <a:ext cx="480705" cy="504897"/>
                  <a:chOff x="6282952" y="169673"/>
                  <a:chExt cx="480705" cy="504897"/>
                </a:xfrm>
              </p:grpSpPr>
              <p:cxnSp>
                <p:nvCxnSpPr>
                  <p:cNvPr id="29" name="直線單箭頭接點 28">
                    <a:extLst>
                      <a:ext uri="{FF2B5EF4-FFF2-40B4-BE49-F238E27FC236}">
                        <a16:creationId xmlns:a16="http://schemas.microsoft.com/office/drawing/2014/main" id="{7640B46F-28A1-486F-9FA7-33686138E67A}"/>
                      </a:ext>
                    </a:extLst>
                  </p:cNvPr>
                  <p:cNvCxnSpPr>
                    <a:cxnSpLocks/>
                  </p:cNvCxnSpPr>
                  <p:nvPr/>
                </p:nvCxnSpPr>
                <p:spPr>
                  <a:xfrm rot="-1800000">
                    <a:off x="6282952" y="169673"/>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直線單箭頭接點 29">
                    <a:extLst>
                      <a:ext uri="{FF2B5EF4-FFF2-40B4-BE49-F238E27FC236}">
                        <a16:creationId xmlns:a16="http://schemas.microsoft.com/office/drawing/2014/main" id="{5795B982-F2FB-4A83-9275-B6F435D17EE3}"/>
                      </a:ext>
                    </a:extLst>
                  </p:cNvPr>
                  <p:cNvCxnSpPr>
                    <a:cxnSpLocks/>
                  </p:cNvCxnSpPr>
                  <p:nvPr/>
                </p:nvCxnSpPr>
                <p:spPr>
                  <a:xfrm rot="1800000">
                    <a:off x="6282952" y="674570"/>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grpSp>
          <p:sp>
            <p:nvSpPr>
              <p:cNvPr id="40" name="矩形 39">
                <a:extLst>
                  <a:ext uri="{FF2B5EF4-FFF2-40B4-BE49-F238E27FC236}">
                    <a16:creationId xmlns:a16="http://schemas.microsoft.com/office/drawing/2014/main" id="{2120FE98-6298-46D6-BA3A-07FE2DC035D8}"/>
                  </a:ext>
                </a:extLst>
              </p:cNvPr>
              <p:cNvSpPr/>
              <p:nvPr/>
            </p:nvSpPr>
            <p:spPr>
              <a:xfrm>
                <a:off x="2759725" y="4360082"/>
                <a:ext cx="8044535" cy="172262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grpSp>
        <p:grpSp>
          <p:nvGrpSpPr>
            <p:cNvPr id="43" name="群組 42">
              <a:extLst>
                <a:ext uri="{FF2B5EF4-FFF2-40B4-BE49-F238E27FC236}">
                  <a16:creationId xmlns:a16="http://schemas.microsoft.com/office/drawing/2014/main" id="{FD88AF30-E4EE-4DE3-87B8-B7E2EB7D8563}"/>
                </a:ext>
              </a:extLst>
            </p:cNvPr>
            <p:cNvGrpSpPr/>
            <p:nvPr/>
          </p:nvGrpSpPr>
          <p:grpSpPr>
            <a:xfrm>
              <a:off x="2838530" y="1257669"/>
              <a:ext cx="8044535" cy="1722621"/>
              <a:chOff x="2762330" y="2229219"/>
              <a:chExt cx="8044535" cy="1722621"/>
            </a:xfrm>
          </p:grpSpPr>
          <p:grpSp>
            <p:nvGrpSpPr>
              <p:cNvPr id="31" name="群組 30">
                <a:extLst>
                  <a:ext uri="{FF2B5EF4-FFF2-40B4-BE49-F238E27FC236}">
                    <a16:creationId xmlns:a16="http://schemas.microsoft.com/office/drawing/2014/main" id="{AB601879-63E0-4557-83A1-D70F54DA4492}"/>
                  </a:ext>
                </a:extLst>
              </p:cNvPr>
              <p:cNvGrpSpPr/>
              <p:nvPr/>
            </p:nvGrpSpPr>
            <p:grpSpPr>
              <a:xfrm>
                <a:off x="2925660" y="2444342"/>
                <a:ext cx="7290442" cy="1245032"/>
                <a:chOff x="1406994" y="2024455"/>
                <a:chExt cx="7290442" cy="1245032"/>
              </a:xfrm>
            </p:grpSpPr>
            <p:sp>
              <p:nvSpPr>
                <p:cNvPr id="11" name="文字方塊 10">
                  <a:extLst>
                    <a:ext uri="{FF2B5EF4-FFF2-40B4-BE49-F238E27FC236}">
                      <a16:creationId xmlns:a16="http://schemas.microsoft.com/office/drawing/2014/main" id="{32BB1FB5-3FF0-4E3E-B89F-B54A1548AF94}"/>
                    </a:ext>
                  </a:extLst>
                </p:cNvPr>
                <p:cNvSpPr txBox="1"/>
                <p:nvPr/>
              </p:nvSpPr>
              <p:spPr>
                <a:xfrm>
                  <a:off x="1406994" y="2441884"/>
                  <a:ext cx="1415772" cy="461665"/>
                </a:xfrm>
                <a:prstGeom prst="rect">
                  <a:avLst/>
                </a:prstGeom>
                <a:noFill/>
              </p:spPr>
              <p:txBody>
                <a:bodyPr wrap="none" rtlCol="0">
                  <a:spAutoFit/>
                </a:bodyPr>
                <a:lstStyle/>
                <a:p>
                  <a:r>
                    <a:rPr lang="zh-TW" altLang="en-US" sz="2400" b="1" dirty="0">
                      <a:latin typeface="標楷體" panose="03000509000000000000" pitchFamily="65" charset="-120"/>
                      <a:ea typeface="標楷體" panose="03000509000000000000" pitchFamily="65" charset="-120"/>
                    </a:rPr>
                    <a:t>場景設計</a:t>
                  </a:r>
                </a:p>
              </p:txBody>
            </p:sp>
            <p:sp>
              <p:nvSpPr>
                <p:cNvPr id="12" name="矩形 11">
                  <a:extLst>
                    <a:ext uri="{FF2B5EF4-FFF2-40B4-BE49-F238E27FC236}">
                      <a16:creationId xmlns:a16="http://schemas.microsoft.com/office/drawing/2014/main" id="{26E9A98B-D0EF-4C22-B36F-CE4143B19D30}"/>
                    </a:ext>
                  </a:extLst>
                </p:cNvPr>
                <p:cNvSpPr/>
                <p:nvPr/>
              </p:nvSpPr>
              <p:spPr>
                <a:xfrm>
                  <a:off x="3503385" y="2024455"/>
                  <a:ext cx="2031325" cy="461665"/>
                </a:xfrm>
                <a:prstGeom prst="rect">
                  <a:avLst/>
                </a:prstGeom>
              </p:spPr>
              <p:txBody>
                <a:bodyPr wrap="none">
                  <a:spAutoFit/>
                </a:bodyPr>
                <a:lstStyle/>
                <a:p>
                  <a:r>
                    <a:rPr lang="zh-TW" altLang="en-US" sz="2400" dirty="0">
                      <a:latin typeface="標楷體" panose="03000509000000000000" pitchFamily="65" charset="-120"/>
                      <a:ea typeface="標楷體" panose="03000509000000000000" pitchFamily="65" charset="-120"/>
                    </a:rPr>
                    <a:t>彎道或直線道</a:t>
                  </a:r>
                  <a:endParaRPr lang="zh-TW" altLang="en-US" sz="2400" dirty="0"/>
                </a:p>
              </p:txBody>
            </p:sp>
            <p:sp>
              <p:nvSpPr>
                <p:cNvPr id="13" name="矩形 12">
                  <a:extLst>
                    <a:ext uri="{FF2B5EF4-FFF2-40B4-BE49-F238E27FC236}">
                      <a16:creationId xmlns:a16="http://schemas.microsoft.com/office/drawing/2014/main" id="{CC24D5D8-D1A6-4B20-B31A-E7604CA3C038}"/>
                    </a:ext>
                  </a:extLst>
                </p:cNvPr>
                <p:cNvSpPr/>
                <p:nvPr/>
              </p:nvSpPr>
              <p:spPr>
                <a:xfrm>
                  <a:off x="3503385" y="2807822"/>
                  <a:ext cx="5194051" cy="461665"/>
                </a:xfrm>
                <a:prstGeom prst="rect">
                  <a:avLst/>
                </a:prstGeom>
              </p:spPr>
              <p:txBody>
                <a:bodyPr wrap="none">
                  <a:spAutoFit/>
                </a:bodyPr>
                <a:lstStyle/>
                <a:p>
                  <a:r>
                    <a:rPr lang="zh-TW" altLang="en-US" sz="2400" dirty="0">
                      <a:latin typeface="標楷體" panose="03000509000000000000" pitchFamily="65" charset="-120"/>
                      <a:ea typeface="標楷體" panose="03000509000000000000" pitchFamily="65" charset="-120"/>
                    </a:rPr>
                    <a:t>車頭時距</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THW</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0.18</a:t>
                  </a:r>
                  <a:r>
                    <a:rPr lang="zh-TW" altLang="en-US" sz="2400" dirty="0">
                      <a:latin typeface="標楷體" panose="03000509000000000000" pitchFamily="65" charset="-120"/>
                      <a:ea typeface="標楷體" panose="03000509000000000000" pitchFamily="65" charset="-120"/>
                    </a:rPr>
                    <a:t>秒 或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0.60</a:t>
                  </a:r>
                  <a:r>
                    <a:rPr lang="zh-TW" altLang="en-US" sz="2400" dirty="0">
                      <a:latin typeface="標楷體" panose="03000509000000000000" pitchFamily="65" charset="-120"/>
                      <a:ea typeface="標楷體" panose="03000509000000000000" pitchFamily="65" charset="-120"/>
                    </a:rPr>
                    <a:t>秒</a:t>
                  </a:r>
                  <a:endParaRPr lang="zh-TW" altLang="en-US" sz="2400" dirty="0"/>
                </a:p>
              </p:txBody>
            </p:sp>
            <p:grpSp>
              <p:nvGrpSpPr>
                <p:cNvPr id="24" name="群組 23">
                  <a:extLst>
                    <a:ext uri="{FF2B5EF4-FFF2-40B4-BE49-F238E27FC236}">
                      <a16:creationId xmlns:a16="http://schemas.microsoft.com/office/drawing/2014/main" id="{B38DEE9E-B483-4A0F-9C7B-D73961CECA81}"/>
                    </a:ext>
                  </a:extLst>
                </p:cNvPr>
                <p:cNvGrpSpPr/>
                <p:nvPr/>
              </p:nvGrpSpPr>
              <p:grpSpPr>
                <a:xfrm>
                  <a:off x="2961955" y="2423102"/>
                  <a:ext cx="480705" cy="504897"/>
                  <a:chOff x="6282952" y="169673"/>
                  <a:chExt cx="480705" cy="504897"/>
                </a:xfrm>
              </p:grpSpPr>
              <p:cxnSp>
                <p:nvCxnSpPr>
                  <p:cNvPr id="20" name="直線單箭頭接點 19">
                    <a:extLst>
                      <a:ext uri="{FF2B5EF4-FFF2-40B4-BE49-F238E27FC236}">
                        <a16:creationId xmlns:a16="http://schemas.microsoft.com/office/drawing/2014/main" id="{6D377E10-BF16-4E10-91E8-21B8C97D0A1D}"/>
                      </a:ext>
                    </a:extLst>
                  </p:cNvPr>
                  <p:cNvCxnSpPr>
                    <a:cxnSpLocks/>
                  </p:cNvCxnSpPr>
                  <p:nvPr/>
                </p:nvCxnSpPr>
                <p:spPr>
                  <a:xfrm rot="-1800000">
                    <a:off x="6282952" y="169673"/>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3" name="直線單箭頭接點 22">
                    <a:extLst>
                      <a:ext uri="{FF2B5EF4-FFF2-40B4-BE49-F238E27FC236}">
                        <a16:creationId xmlns:a16="http://schemas.microsoft.com/office/drawing/2014/main" id="{0808F587-481C-4002-8325-99BF43D0270A}"/>
                      </a:ext>
                    </a:extLst>
                  </p:cNvPr>
                  <p:cNvCxnSpPr>
                    <a:cxnSpLocks/>
                  </p:cNvCxnSpPr>
                  <p:nvPr/>
                </p:nvCxnSpPr>
                <p:spPr>
                  <a:xfrm rot="1800000">
                    <a:off x="6282952" y="674570"/>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grpSp>
          <p:sp>
            <p:nvSpPr>
              <p:cNvPr id="39" name="矩形 38">
                <a:extLst>
                  <a:ext uri="{FF2B5EF4-FFF2-40B4-BE49-F238E27FC236}">
                    <a16:creationId xmlns:a16="http://schemas.microsoft.com/office/drawing/2014/main" id="{4893EB51-0976-41F6-8206-6C8C72AE6836}"/>
                  </a:ext>
                </a:extLst>
              </p:cNvPr>
              <p:cNvSpPr/>
              <p:nvPr/>
            </p:nvSpPr>
            <p:spPr>
              <a:xfrm>
                <a:off x="2762330" y="2229219"/>
                <a:ext cx="8044535" cy="172262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grpSp>
      </p:grpSp>
      <p:sp>
        <p:nvSpPr>
          <p:cNvPr id="33" name="文字方塊 32">
            <a:extLst>
              <a:ext uri="{FF2B5EF4-FFF2-40B4-BE49-F238E27FC236}">
                <a16:creationId xmlns:a16="http://schemas.microsoft.com/office/drawing/2014/main" id="{28244E5B-37FF-4132-9261-949B80EA4863}"/>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02</a:t>
            </a:r>
            <a:endParaRPr lang="zh-TW" altLang="en-US" sz="4400" b="1" dirty="0">
              <a:latin typeface="Times New Roman" panose="02020603050405020304" pitchFamily="18" charset="0"/>
              <a:cs typeface="Times New Roman" panose="02020603050405020304" pitchFamily="18" charset="0"/>
            </a:endParaRPr>
          </a:p>
        </p:txBody>
      </p:sp>
      <p:sp>
        <p:nvSpPr>
          <p:cNvPr id="36" name="文字方塊 35">
            <a:extLst>
              <a:ext uri="{FF2B5EF4-FFF2-40B4-BE49-F238E27FC236}">
                <a16:creationId xmlns:a16="http://schemas.microsoft.com/office/drawing/2014/main" id="{AC2E5D29-AC7B-400E-BF75-D79F1B1942A4}"/>
              </a:ext>
            </a:extLst>
          </p:cNvPr>
          <p:cNvSpPr txBox="1"/>
          <p:nvPr/>
        </p:nvSpPr>
        <p:spPr>
          <a:xfrm>
            <a:off x="1301947" y="172273"/>
            <a:ext cx="2062744"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Method</a:t>
            </a:r>
            <a:endParaRPr lang="zh-TW" altLang="en-US" sz="4400" b="1" dirty="0">
              <a:latin typeface="Times New Roman" panose="02020603050405020304" pitchFamily="18" charset="0"/>
              <a:cs typeface="Times New Roman" panose="02020603050405020304" pitchFamily="18" charset="0"/>
            </a:endParaRPr>
          </a:p>
        </p:txBody>
      </p:sp>
      <p:grpSp>
        <p:nvGrpSpPr>
          <p:cNvPr id="7" name="群組 6">
            <a:extLst>
              <a:ext uri="{FF2B5EF4-FFF2-40B4-BE49-F238E27FC236}">
                <a16:creationId xmlns:a16="http://schemas.microsoft.com/office/drawing/2014/main" id="{2E3B1AC1-58A0-4CE6-8DF2-5333112BB93C}"/>
              </a:ext>
            </a:extLst>
          </p:cNvPr>
          <p:cNvGrpSpPr/>
          <p:nvPr/>
        </p:nvGrpSpPr>
        <p:grpSpPr>
          <a:xfrm>
            <a:off x="989189" y="5544057"/>
            <a:ext cx="3262508" cy="749657"/>
            <a:chOff x="912989" y="5544057"/>
            <a:chExt cx="3262508" cy="749657"/>
          </a:xfrm>
        </p:grpSpPr>
        <p:grpSp>
          <p:nvGrpSpPr>
            <p:cNvPr id="38" name="群組 37">
              <a:extLst>
                <a:ext uri="{FF2B5EF4-FFF2-40B4-BE49-F238E27FC236}">
                  <a16:creationId xmlns:a16="http://schemas.microsoft.com/office/drawing/2014/main" id="{892BBD78-53A9-4AD7-9F87-50429B624340}"/>
                </a:ext>
              </a:extLst>
            </p:cNvPr>
            <p:cNvGrpSpPr/>
            <p:nvPr/>
          </p:nvGrpSpPr>
          <p:grpSpPr>
            <a:xfrm>
              <a:off x="912989" y="5544057"/>
              <a:ext cx="1415772" cy="749657"/>
              <a:chOff x="1494971" y="5733143"/>
              <a:chExt cx="1415772" cy="749657"/>
            </a:xfrm>
          </p:grpSpPr>
          <p:sp>
            <p:nvSpPr>
              <p:cNvPr id="45" name="矩形: 圓角 44">
                <a:extLst>
                  <a:ext uri="{FF2B5EF4-FFF2-40B4-BE49-F238E27FC236}">
                    <a16:creationId xmlns:a16="http://schemas.microsoft.com/office/drawing/2014/main" id="{7B648481-C9FD-46FD-8661-5DEDE1320E21}"/>
                  </a:ext>
                </a:extLst>
              </p:cNvPr>
              <p:cNvSpPr/>
              <p:nvPr/>
            </p:nvSpPr>
            <p:spPr>
              <a:xfrm>
                <a:off x="1494971" y="5733143"/>
                <a:ext cx="1415772" cy="749657"/>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6" name="文字方塊 45">
                <a:extLst>
                  <a:ext uri="{FF2B5EF4-FFF2-40B4-BE49-F238E27FC236}">
                    <a16:creationId xmlns:a16="http://schemas.microsoft.com/office/drawing/2014/main" id="{8DA61BD8-376B-4026-94F6-8B8174D5DE2E}"/>
                  </a:ext>
                </a:extLst>
              </p:cNvPr>
              <p:cNvSpPr txBox="1"/>
              <p:nvPr/>
            </p:nvSpPr>
            <p:spPr>
              <a:xfrm>
                <a:off x="1648859" y="5877139"/>
                <a:ext cx="1107996" cy="461665"/>
              </a:xfrm>
              <a:prstGeom prst="rect">
                <a:avLst/>
              </a:prstGeom>
              <a:noFill/>
            </p:spPr>
            <p:txBody>
              <a:bodyPr wrap="none" rtlCol="0">
                <a:spAutoFit/>
              </a:bodyPr>
              <a:lstStyle/>
              <a:p>
                <a:r>
                  <a:rPr lang="zh-TW" altLang="en-US" sz="2400" b="1" dirty="0">
                    <a:latin typeface="標楷體" panose="03000509000000000000" pitchFamily="65" charset="-120"/>
                    <a:ea typeface="標楷體" panose="03000509000000000000" pitchFamily="65" charset="-120"/>
                  </a:rPr>
                  <a:t>依變項</a:t>
                </a:r>
              </a:p>
            </p:txBody>
          </p:sp>
        </p:grpSp>
        <p:sp>
          <p:nvSpPr>
            <p:cNvPr id="47" name="文字方塊 46">
              <a:extLst>
                <a:ext uri="{FF2B5EF4-FFF2-40B4-BE49-F238E27FC236}">
                  <a16:creationId xmlns:a16="http://schemas.microsoft.com/office/drawing/2014/main" id="{E1FA7FE7-822F-4FD3-93C3-74AA3AE5EFCF}"/>
                </a:ext>
              </a:extLst>
            </p:cNvPr>
            <p:cNvSpPr txBox="1"/>
            <p:nvPr/>
          </p:nvSpPr>
          <p:spPr>
            <a:xfrm>
              <a:off x="2759725" y="5671106"/>
              <a:ext cx="1415772" cy="461665"/>
            </a:xfrm>
            <a:prstGeom prst="rect">
              <a:avLst/>
            </a:prstGeom>
            <a:noFill/>
          </p:spPr>
          <p:txBody>
            <a:bodyPr wrap="none" rtlCol="0">
              <a:spAutoFit/>
            </a:bodyPr>
            <a:lstStyle/>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三個假設</a:t>
              </a:r>
              <a:endParaRPr lang="zh-TW" altLang="en-US" sz="2400" dirty="0">
                <a:latin typeface="標楷體" panose="03000509000000000000" pitchFamily="65" charset="-120"/>
                <a:ea typeface="標楷體" panose="03000509000000000000" pitchFamily="65" charset="-120"/>
              </a:endParaRPr>
            </a:p>
          </p:txBody>
        </p:sp>
      </p:grpSp>
    </p:spTree>
    <p:extLst>
      <p:ext uri="{BB962C8B-B14F-4D97-AF65-F5344CB8AC3E}">
        <p14:creationId xmlns:p14="http://schemas.microsoft.com/office/powerpoint/2010/main" val="852986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079488B-1BC2-494C-844C-BB485D6C4EA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 name="矩形 2">
            <a:extLst>
              <a:ext uri="{FF2B5EF4-FFF2-40B4-BE49-F238E27FC236}">
                <a16:creationId xmlns:a16="http://schemas.microsoft.com/office/drawing/2014/main" id="{7875FAE3-79F5-4815-8DE9-922B1358D5B9}"/>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D2F1D159-3127-4623-B525-9681F800BE50}"/>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02</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C3F686A0-8879-4F92-B295-F5D49DF15A53}"/>
              </a:ext>
            </a:extLst>
          </p:cNvPr>
          <p:cNvSpPr txBox="1"/>
          <p:nvPr/>
        </p:nvSpPr>
        <p:spPr>
          <a:xfrm>
            <a:off x="1301947" y="172273"/>
            <a:ext cx="2062744"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Method</a:t>
            </a:r>
            <a:endParaRPr lang="zh-TW" altLang="en-US" sz="4400" b="1" dirty="0">
              <a:latin typeface="Times New Roman" panose="02020603050405020304" pitchFamily="18" charset="0"/>
              <a:cs typeface="Times New Roman" panose="02020603050405020304" pitchFamily="18" charset="0"/>
            </a:endParaRPr>
          </a:p>
        </p:txBody>
      </p:sp>
      <p:sp>
        <p:nvSpPr>
          <p:cNvPr id="4" name="矩形 3">
            <a:extLst>
              <a:ext uri="{FF2B5EF4-FFF2-40B4-BE49-F238E27FC236}">
                <a16:creationId xmlns:a16="http://schemas.microsoft.com/office/drawing/2014/main" id="{BDBF4BAB-6C53-448D-823F-5FB6AF73E2CB}"/>
              </a:ext>
            </a:extLst>
          </p:cNvPr>
          <p:cNvSpPr/>
          <p:nvPr/>
        </p:nvSpPr>
        <p:spPr>
          <a:xfrm>
            <a:off x="736577" y="1439273"/>
            <a:ext cx="3718518" cy="461665"/>
          </a:xfrm>
          <a:prstGeom prst="rect">
            <a:avLst/>
          </a:prstGeom>
        </p:spPr>
        <p:txBody>
          <a:bodyPr wrap="none">
            <a:spAutoFit/>
          </a:bodyPr>
          <a:lstStyle/>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1.   </a:t>
            </a:r>
            <a:r>
              <a:rPr lang="zh-TW" altLang="en-US" sz="2400" dirty="0">
                <a:latin typeface="標楷體" panose="03000509000000000000" pitchFamily="65" charset="-120"/>
                <a:ea typeface="標楷體" panose="03000509000000000000" pitchFamily="65" charset="-120"/>
              </a:rPr>
              <a:t>填寫對</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的期望問卷</a:t>
            </a:r>
          </a:p>
        </p:txBody>
      </p:sp>
      <p:sp>
        <p:nvSpPr>
          <p:cNvPr id="5" name="矩形 4">
            <a:extLst>
              <a:ext uri="{FF2B5EF4-FFF2-40B4-BE49-F238E27FC236}">
                <a16:creationId xmlns:a16="http://schemas.microsoft.com/office/drawing/2014/main" id="{7B6E5898-599A-40BC-BEAB-8E96FC326805}"/>
              </a:ext>
            </a:extLst>
          </p:cNvPr>
          <p:cNvSpPr/>
          <p:nvPr/>
        </p:nvSpPr>
        <p:spPr>
          <a:xfrm>
            <a:off x="736577" y="1956684"/>
            <a:ext cx="7924800" cy="1938992"/>
          </a:xfrm>
          <a:prstGeom prst="rect">
            <a:avLst/>
          </a:prstGeom>
        </p:spPr>
        <p:txBody>
          <a:bodyPr wrap="square">
            <a:spAutoFit/>
          </a:bodyPr>
          <a:lstStyle/>
          <a:p>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2.   </a:t>
            </a:r>
            <a:r>
              <a:rPr lang="zh-TW" altLang="en-US" sz="2400" dirty="0">
                <a:latin typeface="標楷體" panose="03000509000000000000" pitchFamily="65" charset="-120"/>
                <a:ea typeface="標楷體" panose="03000509000000000000" pitchFamily="65" charset="-120"/>
              </a:rPr>
              <a:t>說明駕駛模擬</a:t>
            </a:r>
          </a:p>
          <a:p>
            <a:pPr indent="536575"/>
            <a:r>
              <a:rPr lang="zh-TW" altLang="en-US" sz="2400" dirty="0">
                <a:latin typeface="標楷體" panose="03000509000000000000" pitchFamily="65" charset="-120"/>
                <a:ea typeface="標楷體" panose="03000509000000000000" pitchFamily="65" charset="-120"/>
              </a:rPr>
              <a:t> - 開車開到前車的後方並保持可接受的車頭時距</a:t>
            </a:r>
          </a:p>
          <a:p>
            <a:pPr indent="536575"/>
            <a:r>
              <a:rPr lang="zh-TW" altLang="en-US" sz="2400" dirty="0">
                <a:latin typeface="標楷體" panose="03000509000000000000" pitchFamily="65" charset="-120"/>
                <a:ea typeface="標楷體" panose="03000509000000000000" pitchFamily="65" charset="-120"/>
              </a:rPr>
              <a:t> - 在整個實驗過程中保持這個車距</a:t>
            </a:r>
          </a:p>
          <a:p>
            <a:pPr indent="536575"/>
            <a:r>
              <a:rPr lang="zh-TW" altLang="en-US" sz="2400" dirty="0">
                <a:latin typeface="標楷體" panose="03000509000000000000" pitchFamily="65" charset="-120"/>
                <a:ea typeface="標楷體" panose="03000509000000000000" pitchFamily="65" charset="-120"/>
              </a:rPr>
              <a:t> - 維持在車道的中間</a:t>
            </a:r>
          </a:p>
          <a:p>
            <a:pPr indent="536575"/>
            <a:r>
              <a:rPr lang="zh-TW" altLang="en-US" sz="2400" dirty="0">
                <a:latin typeface="標楷體" panose="03000509000000000000" pitchFamily="65" charset="-120"/>
                <a:ea typeface="標楷體" panose="03000509000000000000" pitchFamily="65" charset="-120"/>
              </a:rPr>
              <a:t> - 當系統要求接管車輛的時候，盡快恢復車輛控制</a:t>
            </a:r>
          </a:p>
        </p:txBody>
      </p:sp>
      <p:sp>
        <p:nvSpPr>
          <p:cNvPr id="8" name="矩形 7">
            <a:extLst>
              <a:ext uri="{FF2B5EF4-FFF2-40B4-BE49-F238E27FC236}">
                <a16:creationId xmlns:a16="http://schemas.microsoft.com/office/drawing/2014/main" id="{D6AF592F-A3DB-4F60-9E14-B14830D48AE8}"/>
              </a:ext>
            </a:extLst>
          </p:cNvPr>
          <p:cNvSpPr/>
          <p:nvPr/>
        </p:nvSpPr>
        <p:spPr>
          <a:xfrm>
            <a:off x="736577" y="3951422"/>
            <a:ext cx="10903880" cy="1200329"/>
          </a:xfrm>
          <a:prstGeom prst="rect">
            <a:avLst/>
          </a:prstGeom>
        </p:spPr>
        <p:txBody>
          <a:bodyPr wrap="square">
            <a:spAutoFit/>
          </a:bodyPr>
          <a:lstStyle/>
          <a:p>
            <a:pPr marL="449263" indent="-449263"/>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3.   </a:t>
            </a:r>
            <a:r>
              <a:rPr lang="zh-TW" altLang="en-US" sz="2400" dirty="0">
                <a:latin typeface="標楷體" panose="03000509000000000000" pitchFamily="65" charset="-120"/>
                <a:ea typeface="標楷體" panose="03000509000000000000" pitchFamily="65" charset="-120"/>
              </a:rPr>
              <a:t>限速為</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60</a:t>
            </a:r>
            <a:r>
              <a:rPr lang="zh-TW" altLang="en-US" sz="2400" dirty="0">
                <a:latin typeface="標楷體" panose="03000509000000000000" pitchFamily="65" charset="-120"/>
                <a:ea typeface="標楷體" panose="03000509000000000000" pitchFamily="65" charset="-120"/>
              </a:rPr>
              <a:t>公里/小時，當車輛通過標有"開始"的交通號誌後，表示自動駕駛，駕駛員需完成次要任務(玩遊戲)，當系統發出接管請求時，駕駛員需盡快恢復對車輛的控制(駕駛員需同時認真玩遊戲及注意路況)</a:t>
            </a:r>
          </a:p>
        </p:txBody>
      </p:sp>
      <p:sp>
        <p:nvSpPr>
          <p:cNvPr id="9" name="矩形 8">
            <a:extLst>
              <a:ext uri="{FF2B5EF4-FFF2-40B4-BE49-F238E27FC236}">
                <a16:creationId xmlns:a16="http://schemas.microsoft.com/office/drawing/2014/main" id="{C46DE2B2-F9C8-489D-A565-3A1863D1EAB5}"/>
              </a:ext>
            </a:extLst>
          </p:cNvPr>
          <p:cNvSpPr/>
          <p:nvPr/>
        </p:nvSpPr>
        <p:spPr>
          <a:xfrm>
            <a:off x="736577" y="5481888"/>
            <a:ext cx="9307997" cy="830997"/>
          </a:xfrm>
          <a:prstGeom prst="rect">
            <a:avLst/>
          </a:prstGeom>
        </p:spPr>
        <p:txBody>
          <a:bodyPr wrap="square">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TOR</a:t>
            </a:r>
            <a:r>
              <a:rPr lang="zh-TW" altLang="en-US" sz="2400" dirty="0">
                <a:latin typeface="標楷體" panose="03000509000000000000" pitchFamily="65" charset="-120"/>
                <a:ea typeface="標楷體" panose="03000509000000000000" pitchFamily="65" charset="-120"/>
              </a:rPr>
              <a:t>會要求首先接管的控制類型訊息 (縱向/橫向)</a:t>
            </a:r>
          </a:p>
          <a:p>
            <a:pPr marL="363538"/>
            <a:r>
              <a:rPr lang="zh-TW" altLang="en-US" sz="2400" dirty="0">
                <a:latin typeface="標楷體" panose="03000509000000000000" pitchFamily="65" charset="-120"/>
                <a:ea typeface="標楷體" panose="03000509000000000000" pitchFamily="65" charset="-120"/>
              </a:rPr>
              <a:t>駕駛員按下確認後立即控制車輛，隨後便根據系統提示完成任務</a:t>
            </a:r>
          </a:p>
        </p:txBody>
      </p:sp>
      <p:sp>
        <p:nvSpPr>
          <p:cNvPr id="10" name="矩形 9">
            <a:extLst>
              <a:ext uri="{FF2B5EF4-FFF2-40B4-BE49-F238E27FC236}">
                <a16:creationId xmlns:a16="http://schemas.microsoft.com/office/drawing/2014/main" id="{0D64CE17-5C51-487F-ACE8-C6285BAAEA02}"/>
              </a:ext>
            </a:extLst>
          </p:cNvPr>
          <p:cNvSpPr/>
          <p:nvPr/>
        </p:nvSpPr>
        <p:spPr>
          <a:xfrm>
            <a:off x="8138883" y="1148987"/>
            <a:ext cx="3759202" cy="646331"/>
          </a:xfrm>
          <a:prstGeom prst="rect">
            <a:avLst/>
          </a:prstGeom>
          <a:solidFill>
            <a:schemeClr val="accent4">
              <a:lumMod val="20000"/>
              <a:lumOff val="80000"/>
            </a:schemeClr>
          </a:solidFill>
        </p:spPr>
        <p:txBody>
          <a:bodyPr wrap="square">
            <a:spAutoFit/>
          </a:bodyPr>
          <a:lstStyle/>
          <a:p>
            <a:r>
              <a:rPr lang="zh-TW" altLang="en-US" dirty="0">
                <a:latin typeface="標楷體" panose="03000509000000000000" pitchFamily="65" charset="-120"/>
                <a:ea typeface="標楷體" panose="03000509000000000000" pitchFamily="65" charset="-120"/>
              </a:rPr>
              <a:t>訓練</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1</a:t>
            </a:r>
            <a:r>
              <a:rPr lang="zh-TW" altLang="en-US" dirty="0">
                <a:latin typeface="標楷體" panose="03000509000000000000" pitchFamily="65" charset="-120"/>
                <a:ea typeface="標楷體" panose="03000509000000000000" pitchFamily="65" charset="-120"/>
              </a:rPr>
              <a:t> : 手動控制模擬車輛的能力</a:t>
            </a:r>
          </a:p>
          <a:p>
            <a:r>
              <a:rPr lang="zh-TW" altLang="en-US" dirty="0">
                <a:latin typeface="標楷體" panose="03000509000000000000" pitchFamily="65" charset="-120"/>
                <a:ea typeface="標楷體" panose="03000509000000000000" pitchFamily="65" charset="-120"/>
              </a:rPr>
              <a:t>訓練</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2、3</a:t>
            </a:r>
            <a:r>
              <a:rPr lang="zh-TW" altLang="en-US" dirty="0">
                <a:latin typeface="標楷體" panose="03000509000000000000" pitchFamily="65" charset="-120"/>
                <a:ea typeface="標楷體" panose="03000509000000000000" pitchFamily="65" charset="-120"/>
              </a:rPr>
              <a:t> : 練習接管程序</a:t>
            </a:r>
          </a:p>
        </p:txBody>
      </p:sp>
    </p:spTree>
    <p:extLst>
      <p:ext uri="{BB962C8B-B14F-4D97-AF65-F5344CB8AC3E}">
        <p14:creationId xmlns:p14="http://schemas.microsoft.com/office/powerpoint/2010/main" val="83310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03</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720343"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Result</a:t>
            </a:r>
            <a:endParaRPr lang="zh-TW" altLang="en-US" sz="4400" b="1" dirty="0">
              <a:latin typeface="Times New Roman" panose="02020603050405020304" pitchFamily="18" charset="0"/>
              <a:cs typeface="Times New Roman" panose="02020603050405020304" pitchFamily="18" charset="0"/>
            </a:endParaRPr>
          </a:p>
        </p:txBody>
      </p:sp>
      <p:sp>
        <p:nvSpPr>
          <p:cNvPr id="13" name="文字方塊 12">
            <a:extLst>
              <a:ext uri="{FF2B5EF4-FFF2-40B4-BE49-F238E27FC236}">
                <a16:creationId xmlns:a16="http://schemas.microsoft.com/office/drawing/2014/main" id="{6B3467D6-B704-4AAC-A06E-99291875E072}"/>
              </a:ext>
            </a:extLst>
          </p:cNvPr>
          <p:cNvSpPr txBox="1"/>
          <p:nvPr/>
        </p:nvSpPr>
        <p:spPr>
          <a:xfrm>
            <a:off x="3315534" y="375200"/>
            <a:ext cx="3716082" cy="461665"/>
          </a:xfrm>
          <a:prstGeom prst="rect">
            <a:avLst/>
          </a:prstGeom>
          <a:noFill/>
        </p:spPr>
        <p:txBody>
          <a:bodyPr wrap="none" rtlCol="0">
            <a:spAutoFit/>
          </a:bodyPr>
          <a:lstStyle/>
          <a:p>
            <a:r>
              <a:rPr lang="en-US" altLang="zh-TW" sz="2400" dirty="0">
                <a:latin typeface="Times New Roman" panose="02020603050405020304" pitchFamily="18" charset="0"/>
                <a:cs typeface="Times New Roman" panose="02020603050405020304" pitchFamily="18" charset="0"/>
              </a:rPr>
              <a:t>H1</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駕駛場景的主要影響</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p:txBody>
      </p:sp>
      <p:grpSp>
        <p:nvGrpSpPr>
          <p:cNvPr id="25" name="群組 24">
            <a:extLst>
              <a:ext uri="{FF2B5EF4-FFF2-40B4-BE49-F238E27FC236}">
                <a16:creationId xmlns:a16="http://schemas.microsoft.com/office/drawing/2014/main" id="{03B04EED-B063-4D90-8412-41FFE5CA1927}"/>
              </a:ext>
            </a:extLst>
          </p:cNvPr>
          <p:cNvGrpSpPr/>
          <p:nvPr/>
        </p:nvGrpSpPr>
        <p:grpSpPr>
          <a:xfrm>
            <a:off x="912989" y="1360373"/>
            <a:ext cx="10010619" cy="1043043"/>
            <a:chOff x="912989" y="1524203"/>
            <a:chExt cx="10010619" cy="1043043"/>
          </a:xfrm>
        </p:grpSpPr>
        <p:sp>
          <p:nvSpPr>
            <p:cNvPr id="26" name="文字方塊 25">
              <a:extLst>
                <a:ext uri="{FF2B5EF4-FFF2-40B4-BE49-F238E27FC236}">
                  <a16:creationId xmlns:a16="http://schemas.microsoft.com/office/drawing/2014/main" id="{9F396883-6778-4F76-9013-F7AE8DB5CE97}"/>
                </a:ext>
              </a:extLst>
            </p:cNvPr>
            <p:cNvSpPr txBox="1"/>
            <p:nvPr/>
          </p:nvSpPr>
          <p:spPr>
            <a:xfrm>
              <a:off x="912989" y="1524203"/>
              <a:ext cx="9224000"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道路幾何形狀對</a:t>
              </a:r>
              <a:r>
                <a:rPr lang="zh-TW" altLang="en-US" sz="2400" dirty="0">
                  <a:latin typeface="標楷體" panose="03000509000000000000" pitchFamily="65" charset="-120"/>
                  <a:ea typeface="標楷體" panose="03000509000000000000" pitchFamily="65" charset="-120"/>
                </a:rPr>
                <a:t>最大減速的影響很小</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F(1,20)=4.72,p=0.04,f=0.19</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27" name="文字方塊 26">
              <a:extLst>
                <a:ext uri="{FF2B5EF4-FFF2-40B4-BE49-F238E27FC236}">
                  <a16:creationId xmlns:a16="http://schemas.microsoft.com/office/drawing/2014/main" id="{698046AD-D6BA-47A6-AA10-F307643408C7}"/>
                </a:ext>
              </a:extLst>
            </p:cNvPr>
            <p:cNvSpPr txBox="1"/>
            <p:nvPr/>
          </p:nvSpPr>
          <p:spPr>
            <a:xfrm>
              <a:off x="1301947" y="1985868"/>
              <a:ext cx="9621661" cy="581378"/>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b="1" dirty="0">
                  <a:latin typeface="標楷體" panose="03000509000000000000" pitchFamily="65" charset="-120"/>
                  <a:ea typeface="標楷體" panose="03000509000000000000" pitchFamily="65" charset="-120"/>
                </a:rPr>
                <a:t>彎道前</a:t>
              </a: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b="1" dirty="0">
                  <a:latin typeface="標楷體" panose="03000509000000000000" pitchFamily="65" charset="-120"/>
                  <a:ea typeface="標楷體" panose="03000509000000000000" pitchFamily="65" charset="-120"/>
                </a:rPr>
                <a:t>反應的的最大減速度較強</a:t>
              </a:r>
            </a:p>
          </p:txBody>
        </p:sp>
      </p:grpSp>
      <p:sp>
        <p:nvSpPr>
          <p:cNvPr id="29" name="文字方塊 28">
            <a:extLst>
              <a:ext uri="{FF2B5EF4-FFF2-40B4-BE49-F238E27FC236}">
                <a16:creationId xmlns:a16="http://schemas.microsoft.com/office/drawing/2014/main" id="{FA88E1A4-0714-4AD4-BCB4-2F8F615A7694}"/>
              </a:ext>
            </a:extLst>
          </p:cNvPr>
          <p:cNvSpPr txBox="1"/>
          <p:nvPr/>
        </p:nvSpPr>
        <p:spPr>
          <a:xfrm>
            <a:off x="912988" y="2403416"/>
            <a:ext cx="10650361" cy="113537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在進入彎道前的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秒內，道路幾何形狀對橫向偏差有</a:t>
            </a:r>
            <a:r>
              <a:rPr lang="zh-TW" altLang="en-US" sz="2400" dirty="0">
                <a:latin typeface="標楷體" panose="03000509000000000000" pitchFamily="65" charset="-120"/>
                <a:ea typeface="標楷體" panose="03000509000000000000" pitchFamily="65" charset="-120"/>
              </a:rPr>
              <a:t>影響</a:t>
            </a:r>
            <a:r>
              <a:rPr lang="en-US" altLang="zh-TW" sz="1600" dirty="0">
                <a:latin typeface="標楷體" panose="03000509000000000000" pitchFamily="65" charset="-120"/>
                <a:ea typeface="標楷體" panose="03000509000000000000" pitchFamily="65" charset="-12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F(1,19)=6.37,p=0.02,f=0.25</a:t>
            </a:r>
            <a:r>
              <a:rPr lang="en-US" altLang="zh-TW" sz="1600" dirty="0">
                <a:latin typeface="標楷體" panose="03000509000000000000" pitchFamily="65" charset="-120"/>
                <a:ea typeface="標楷體" panose="03000509000000000000" pitchFamily="65" charset="-120"/>
              </a:rPr>
              <a:t>)</a:t>
            </a:r>
          </a:p>
          <a:p>
            <a:pPr marL="342900" indent="22225">
              <a:lnSpc>
                <a:spcPct val="150000"/>
              </a:lnSpc>
              <a:buFont typeface="Wingdings" panose="05000000000000000000" pitchFamily="2" charset="2"/>
              <a:buChar char="Ø"/>
            </a:pPr>
            <a:r>
              <a:rPr lang="zh-TW" altLang="en-US" sz="2400" b="1" dirty="0">
                <a:latin typeface="標楷體" panose="03000509000000000000" pitchFamily="65" charset="-120"/>
                <a:ea typeface="標楷體" panose="03000509000000000000" pitchFamily="65" charset="-120"/>
              </a:rPr>
              <a:t>彎道比直線的偏還還大</a:t>
            </a:r>
          </a:p>
        </p:txBody>
      </p:sp>
      <p:sp>
        <p:nvSpPr>
          <p:cNvPr id="11" name="文字方塊 10">
            <a:extLst>
              <a:ext uri="{FF2B5EF4-FFF2-40B4-BE49-F238E27FC236}">
                <a16:creationId xmlns:a16="http://schemas.microsoft.com/office/drawing/2014/main" id="{ABA6FEA1-75FA-4064-BCB3-F9B469520CDC}"/>
              </a:ext>
            </a:extLst>
          </p:cNvPr>
          <p:cNvSpPr txBox="1"/>
          <p:nvPr/>
        </p:nvSpPr>
        <p:spPr>
          <a:xfrm>
            <a:off x="912988" y="3538791"/>
            <a:ext cx="10650361" cy="113537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道路的幾何形狀對反應時間有影響</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F(1,26)=6.42,p=0.01,f=0.48</a:t>
            </a:r>
            <a:r>
              <a:rPr lang="en-US" altLang="zh-TW" sz="2400" dirty="0">
                <a:latin typeface="標楷體" panose="03000509000000000000" pitchFamily="65" charset="-120"/>
                <a:ea typeface="標楷體" panose="03000509000000000000" pitchFamily="65" charset="-120"/>
              </a:rPr>
              <a:t>)</a:t>
            </a:r>
          </a:p>
          <a:p>
            <a:pPr marL="342900" indent="22225">
              <a:lnSpc>
                <a:spcPct val="150000"/>
              </a:lnSpc>
              <a:buFont typeface="Wingdings" panose="05000000000000000000" pitchFamily="2" charset="2"/>
              <a:buChar char="Ø"/>
            </a:pPr>
            <a:r>
              <a:rPr lang="zh-TW" altLang="en-US" sz="2400" b="1" dirty="0">
                <a:latin typeface="標楷體" panose="03000509000000000000" pitchFamily="65" charset="-120"/>
                <a:ea typeface="標楷體" panose="03000509000000000000" pitchFamily="65" charset="-120"/>
              </a:rPr>
              <a:t>在彎道前發生</a:t>
            </a: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b="1" dirty="0">
                <a:latin typeface="標楷體" panose="03000509000000000000" pitchFamily="65" charset="-120"/>
                <a:ea typeface="標楷體" panose="03000509000000000000" pitchFamily="65" charset="-120"/>
              </a:rPr>
              <a:t>所需的反應時間比直線道還長</a:t>
            </a:r>
          </a:p>
        </p:txBody>
      </p:sp>
      <p:sp>
        <p:nvSpPr>
          <p:cNvPr id="12" name="文字方塊 11">
            <a:extLst>
              <a:ext uri="{FF2B5EF4-FFF2-40B4-BE49-F238E27FC236}">
                <a16:creationId xmlns:a16="http://schemas.microsoft.com/office/drawing/2014/main" id="{EC4838E5-E94E-4E5C-8518-D4487CD96DDC}"/>
              </a:ext>
            </a:extLst>
          </p:cNvPr>
          <p:cNvSpPr txBox="1"/>
          <p:nvPr/>
        </p:nvSpPr>
        <p:spPr>
          <a:xfrm>
            <a:off x="912988" y="4674166"/>
            <a:ext cx="10650361" cy="113511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THW</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對最大減速行為有影響</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F(1,20)=10.51,p=0.004,f=0.34</a:t>
            </a:r>
            <a:r>
              <a:rPr lang="en-US" altLang="zh-TW" sz="2400" dirty="0">
                <a:latin typeface="標楷體" panose="03000509000000000000" pitchFamily="65" charset="-120"/>
                <a:ea typeface="標楷體" panose="03000509000000000000" pitchFamily="65" charset="-120"/>
              </a:rPr>
              <a:t>)</a:t>
            </a:r>
          </a:p>
          <a:p>
            <a:pPr marL="342900" indent="22225">
              <a:lnSpc>
                <a:spcPct val="150000"/>
              </a:lnSpc>
              <a:buFont typeface="Wingdings" panose="05000000000000000000" pitchFamily="2" charset="2"/>
              <a:buChar char="Ø"/>
            </a:pPr>
            <a:r>
              <a:rPr lang="zh-TW" altLang="en-US" sz="2400" b="1" dirty="0">
                <a:latin typeface="標楷體" panose="03000509000000000000" pitchFamily="65" charset="-120"/>
                <a:ea typeface="標楷體" panose="03000509000000000000" pitchFamily="65" charset="-120"/>
              </a:rPr>
              <a:t>當</a:t>
            </a: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b="1" dirty="0">
                <a:latin typeface="標楷體" panose="03000509000000000000" pitchFamily="65" charset="-120"/>
                <a:ea typeface="標楷體" panose="03000509000000000000" pitchFamily="65" charset="-120"/>
              </a:rPr>
              <a:t>出現在</a:t>
            </a:r>
            <a:r>
              <a:rPr lang="en-US" altLang="zh-TW" sz="2400" b="1" dirty="0">
                <a:latin typeface="Times New Roman" panose="02020603050405020304" pitchFamily="18" charset="0"/>
                <a:ea typeface="標楷體" panose="03000509000000000000" pitchFamily="65" charset="-120"/>
                <a:cs typeface="Times New Roman" panose="02020603050405020304" pitchFamily="18" charset="0"/>
              </a:rPr>
              <a:t>0.18</a:t>
            </a:r>
            <a:r>
              <a:rPr lang="zh-TW" altLang="en-US" sz="2400" b="1" dirty="0">
                <a:latin typeface="標楷體" panose="03000509000000000000" pitchFamily="65" charset="-120"/>
                <a:ea typeface="標楷體" panose="03000509000000000000" pitchFamily="65" charset="-120"/>
              </a:rPr>
              <a:t>秒時，最大減速最高</a:t>
            </a:r>
          </a:p>
        </p:txBody>
      </p:sp>
    </p:spTree>
    <p:extLst>
      <p:ext uri="{BB962C8B-B14F-4D97-AF65-F5344CB8AC3E}">
        <p14:creationId xmlns:p14="http://schemas.microsoft.com/office/powerpoint/2010/main" val="2813804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03</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720343"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Result</a:t>
            </a:r>
            <a:endParaRPr lang="zh-TW" altLang="en-US" sz="4400" b="1" dirty="0">
              <a:latin typeface="Times New Roman" panose="02020603050405020304" pitchFamily="18" charset="0"/>
              <a:cs typeface="Times New Roman" panose="02020603050405020304" pitchFamily="18" charset="0"/>
            </a:endParaRPr>
          </a:p>
        </p:txBody>
      </p:sp>
      <p:sp>
        <p:nvSpPr>
          <p:cNvPr id="21" name="文字方塊 20">
            <a:extLst>
              <a:ext uri="{FF2B5EF4-FFF2-40B4-BE49-F238E27FC236}">
                <a16:creationId xmlns:a16="http://schemas.microsoft.com/office/drawing/2014/main" id="{FFE954C7-554E-4F20-A136-FFCA56BC0C38}"/>
              </a:ext>
            </a:extLst>
          </p:cNvPr>
          <p:cNvSpPr txBox="1"/>
          <p:nvPr/>
        </p:nvSpPr>
        <p:spPr>
          <a:xfrm>
            <a:off x="3315534" y="375200"/>
            <a:ext cx="4639412" cy="461665"/>
          </a:xfrm>
          <a:prstGeom prst="rect">
            <a:avLst/>
          </a:prstGeom>
          <a:noFill/>
        </p:spPr>
        <p:txBody>
          <a:bodyPr wrap="none" rtlCol="0">
            <a:spAutoFit/>
          </a:bodyPr>
          <a:lstStyle/>
          <a:p>
            <a:r>
              <a:rPr lang="en-US" altLang="zh-TW" sz="2400" dirty="0">
                <a:latin typeface="Times New Roman" panose="02020603050405020304" pitchFamily="18" charset="0"/>
                <a:cs typeface="Times New Roman" panose="02020603050405020304" pitchFamily="18" charset="0"/>
              </a:rPr>
              <a:t>H2</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接管請求設計方案的主效應</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p:txBody>
      </p:sp>
      <p:grpSp>
        <p:nvGrpSpPr>
          <p:cNvPr id="5" name="群組 4">
            <a:extLst>
              <a:ext uri="{FF2B5EF4-FFF2-40B4-BE49-F238E27FC236}">
                <a16:creationId xmlns:a16="http://schemas.microsoft.com/office/drawing/2014/main" id="{11EFF423-C896-44B0-A3F4-2465F24D3240}"/>
              </a:ext>
            </a:extLst>
          </p:cNvPr>
          <p:cNvGrpSpPr/>
          <p:nvPr/>
        </p:nvGrpSpPr>
        <p:grpSpPr>
          <a:xfrm>
            <a:off x="912989" y="1543253"/>
            <a:ext cx="10010619" cy="1597040"/>
            <a:chOff x="912989" y="1524203"/>
            <a:chExt cx="10010619" cy="1597040"/>
          </a:xfrm>
        </p:grpSpPr>
        <p:sp>
          <p:nvSpPr>
            <p:cNvPr id="4" name="文字方塊 3">
              <a:extLst>
                <a:ext uri="{FF2B5EF4-FFF2-40B4-BE49-F238E27FC236}">
                  <a16:creationId xmlns:a16="http://schemas.microsoft.com/office/drawing/2014/main" id="{24217E1B-5498-4BDA-B348-57BE6B517940}"/>
                </a:ext>
              </a:extLst>
            </p:cNvPr>
            <p:cNvSpPr txBox="1"/>
            <p:nvPr/>
          </p:nvSpPr>
          <p:spPr>
            <a:xfrm>
              <a:off x="912989" y="1524203"/>
              <a:ext cx="9224000"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接管請求</a:t>
              </a:r>
              <a:r>
                <a:rPr lang="zh-TW" altLang="en-US" sz="2400" dirty="0">
                  <a:latin typeface="標楷體" panose="03000509000000000000" pitchFamily="65" charset="-120"/>
                  <a:ea typeface="標楷體" panose="03000509000000000000" pitchFamily="65" charset="-120"/>
                </a:rPr>
                <a:t>概念在最大減速的影響很小</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F(1,20)=5.16,p=0.03,f=0.20</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22" name="文字方塊 21">
              <a:extLst>
                <a:ext uri="{FF2B5EF4-FFF2-40B4-BE49-F238E27FC236}">
                  <a16:creationId xmlns:a16="http://schemas.microsoft.com/office/drawing/2014/main" id="{73F5FC58-88F3-4CE9-A36C-9EBDAE8E2EF0}"/>
                </a:ext>
              </a:extLst>
            </p:cNvPr>
            <p:cNvSpPr txBox="1"/>
            <p:nvPr/>
          </p:nvSpPr>
          <p:spPr>
            <a:xfrm>
              <a:off x="1301947" y="1985868"/>
              <a:ext cx="9621661" cy="113537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擬物化概念</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M=2.17,SD=0.88</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與抽象化概念</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M=1.86,SD=0.88</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相比，</a:t>
              </a:r>
              <a:r>
                <a:rPr lang="zh-TW" altLang="en-US" sz="2400" b="1" dirty="0">
                  <a:latin typeface="標楷體" panose="03000509000000000000" pitchFamily="65" charset="-120"/>
                  <a:ea typeface="標楷體" panose="03000509000000000000" pitchFamily="65" charset="-120"/>
                </a:rPr>
                <a:t>擬物化的最大減速度較大</a:t>
              </a:r>
            </a:p>
          </p:txBody>
        </p:sp>
      </p:grpSp>
      <p:grpSp>
        <p:nvGrpSpPr>
          <p:cNvPr id="23" name="群組 22">
            <a:extLst>
              <a:ext uri="{FF2B5EF4-FFF2-40B4-BE49-F238E27FC236}">
                <a16:creationId xmlns:a16="http://schemas.microsoft.com/office/drawing/2014/main" id="{8BF8FF7B-8002-466E-9011-AE78C31AD946}"/>
              </a:ext>
            </a:extLst>
          </p:cNvPr>
          <p:cNvGrpSpPr/>
          <p:nvPr/>
        </p:nvGrpSpPr>
        <p:grpSpPr>
          <a:xfrm>
            <a:off x="912989" y="3613603"/>
            <a:ext cx="10010619" cy="1597040"/>
            <a:chOff x="912989" y="1524203"/>
            <a:chExt cx="10010619" cy="1597040"/>
          </a:xfrm>
        </p:grpSpPr>
        <p:sp>
          <p:nvSpPr>
            <p:cNvPr id="24" name="文字方塊 23">
              <a:extLst>
                <a:ext uri="{FF2B5EF4-FFF2-40B4-BE49-F238E27FC236}">
                  <a16:creationId xmlns:a16="http://schemas.microsoft.com/office/drawing/2014/main" id="{3DA6FFB0-9CFA-4C23-9A46-9ADF23B4A722}"/>
                </a:ext>
              </a:extLst>
            </p:cNvPr>
            <p:cNvSpPr txBox="1"/>
            <p:nvPr/>
          </p:nvSpPr>
          <p:spPr>
            <a:xfrm>
              <a:off x="912989" y="1524203"/>
              <a:ext cx="9218421"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接管順序對</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的車距有很大的影響</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F(1,26)=4.67,p=0.04,f=0.42</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25" name="文字方塊 24">
              <a:extLst>
                <a:ext uri="{FF2B5EF4-FFF2-40B4-BE49-F238E27FC236}">
                  <a16:creationId xmlns:a16="http://schemas.microsoft.com/office/drawing/2014/main" id="{E07BD8AD-20C8-44E2-8D39-95B00A606743}"/>
                </a:ext>
              </a:extLst>
            </p:cNvPr>
            <p:cNvSpPr txBox="1"/>
            <p:nvPr/>
          </p:nvSpPr>
          <p:spPr>
            <a:xfrm>
              <a:off x="1301947" y="1985868"/>
              <a:ext cx="9621661" cy="113537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先橫向接管</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M=18,SD=10</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與先縱向接管</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M=16,SD=7</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相比，</a:t>
              </a:r>
              <a:r>
                <a:rPr lang="zh-TW" altLang="en-US" sz="2400" b="1" dirty="0">
                  <a:latin typeface="標楷體" panose="03000509000000000000" pitchFamily="65" charset="-120"/>
                  <a:ea typeface="標楷體" panose="03000509000000000000" pitchFamily="65" charset="-120"/>
                </a:rPr>
                <a:t>先橫向接管能有更大的安全距離</a:t>
              </a:r>
            </a:p>
          </p:txBody>
        </p:sp>
      </p:grpSp>
      <p:sp>
        <p:nvSpPr>
          <p:cNvPr id="27" name="文字方塊 26">
            <a:extLst>
              <a:ext uri="{FF2B5EF4-FFF2-40B4-BE49-F238E27FC236}">
                <a16:creationId xmlns:a16="http://schemas.microsoft.com/office/drawing/2014/main" id="{77A37C8C-23E9-4D45-8C5B-F4F52313FFF8}"/>
              </a:ext>
            </a:extLst>
          </p:cNvPr>
          <p:cNvSpPr txBox="1"/>
          <p:nvPr/>
        </p:nvSpPr>
        <p:spPr>
          <a:xfrm>
            <a:off x="912989" y="5683952"/>
            <a:ext cx="8762335"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接管順序對平均橫向偏差有影響</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F(1,19)=8.36,p=0.009,f=0.30</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664606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03</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720343"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Result</a:t>
            </a:r>
            <a:endParaRPr lang="zh-TW" altLang="en-US" sz="4400" b="1" dirty="0">
              <a:latin typeface="Times New Roman" panose="02020603050405020304" pitchFamily="18" charset="0"/>
              <a:cs typeface="Times New Roman" panose="02020603050405020304" pitchFamily="18" charset="0"/>
            </a:endParaRPr>
          </a:p>
        </p:txBody>
      </p:sp>
      <p:sp>
        <p:nvSpPr>
          <p:cNvPr id="20" name="文字方塊 19">
            <a:extLst>
              <a:ext uri="{FF2B5EF4-FFF2-40B4-BE49-F238E27FC236}">
                <a16:creationId xmlns:a16="http://schemas.microsoft.com/office/drawing/2014/main" id="{431E04D6-F1C8-4D35-914F-C4E7EA10DF1D}"/>
              </a:ext>
            </a:extLst>
          </p:cNvPr>
          <p:cNvSpPr txBox="1"/>
          <p:nvPr/>
        </p:nvSpPr>
        <p:spPr>
          <a:xfrm>
            <a:off x="3315534" y="375200"/>
            <a:ext cx="6486071" cy="461665"/>
          </a:xfrm>
          <a:prstGeom prst="rect">
            <a:avLst/>
          </a:prstGeom>
          <a:noFill/>
        </p:spPr>
        <p:txBody>
          <a:bodyPr wrap="none" rtlCol="0">
            <a:spAutoFit/>
          </a:bodyPr>
          <a:lstStyle/>
          <a:p>
            <a:r>
              <a:rPr lang="en-US" altLang="zh-TW" sz="2400" dirty="0">
                <a:latin typeface="Times New Roman" panose="02020603050405020304" pitchFamily="18" charset="0"/>
                <a:cs typeface="Times New Roman" panose="02020603050405020304" pitchFamily="18" charset="0"/>
              </a:rPr>
              <a:t>H3</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駕駛場景與接管請求設計方案的交互作用</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1026" name="Picture 2" descr="https://ars.els-cdn.com/content/image/1-s2.0-S1369847817300104-gr3.jpg">
            <a:extLst>
              <a:ext uri="{FF2B5EF4-FFF2-40B4-BE49-F238E27FC236}">
                <a16:creationId xmlns:a16="http://schemas.microsoft.com/office/drawing/2014/main" id="{42CA56C0-BE87-4C19-B9E9-E0527F48F6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059" y="1155643"/>
            <a:ext cx="2780465" cy="16733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ars.els-cdn.com/content/image/1-s2.0-S1369847817300104-gr4.jpg">
            <a:extLst>
              <a:ext uri="{FF2B5EF4-FFF2-40B4-BE49-F238E27FC236}">
                <a16:creationId xmlns:a16="http://schemas.microsoft.com/office/drawing/2014/main" id="{51E5FC54-5F6B-47B4-BF31-8A35ED84B6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2058" y="3065238"/>
            <a:ext cx="2780465" cy="16733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ars.els-cdn.com/content/image/1-s2.0-S1369847817300104-gr5.jpg">
            <a:extLst>
              <a:ext uri="{FF2B5EF4-FFF2-40B4-BE49-F238E27FC236}">
                <a16:creationId xmlns:a16="http://schemas.microsoft.com/office/drawing/2014/main" id="{F430FFEA-0248-47D9-8196-7EDC62FB50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2057" y="4970675"/>
            <a:ext cx="2780465" cy="1664899"/>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a:extLst>
              <a:ext uri="{FF2B5EF4-FFF2-40B4-BE49-F238E27FC236}">
                <a16:creationId xmlns:a16="http://schemas.microsoft.com/office/drawing/2014/main" id="{1DB4C752-1932-4FF2-8EFD-646B01DFD432}"/>
              </a:ext>
            </a:extLst>
          </p:cNvPr>
          <p:cNvSpPr txBox="1"/>
          <p:nvPr/>
        </p:nvSpPr>
        <p:spPr>
          <a:xfrm>
            <a:off x="4548785" y="1761485"/>
            <a:ext cx="7150547"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在</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0.6</a:t>
            </a:r>
            <a:r>
              <a:rPr lang="zh-TW" altLang="en-US" sz="2400" dirty="0">
                <a:latin typeface="標楷體" panose="03000509000000000000" pitchFamily="65" charset="-120"/>
                <a:ea typeface="標楷體" panose="03000509000000000000" pitchFamily="65" charset="-120"/>
              </a:rPr>
              <a:t>秒的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THW</a:t>
            </a:r>
            <a:r>
              <a:rPr lang="zh-TW" altLang="en-US" sz="2400" dirty="0">
                <a:latin typeface="標楷體" panose="03000509000000000000" pitchFamily="65" charset="-120"/>
                <a:ea typeface="標楷體" panose="03000509000000000000" pitchFamily="65" charset="-120"/>
              </a:rPr>
              <a:t>中，擬物化的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的橫向偏差較大</a:t>
            </a:r>
          </a:p>
        </p:txBody>
      </p:sp>
      <p:sp>
        <p:nvSpPr>
          <p:cNvPr id="11" name="文字方塊 10">
            <a:extLst>
              <a:ext uri="{FF2B5EF4-FFF2-40B4-BE49-F238E27FC236}">
                <a16:creationId xmlns:a16="http://schemas.microsoft.com/office/drawing/2014/main" id="{9AA842CE-1C07-4775-A09A-C522A6E3C1DC}"/>
              </a:ext>
            </a:extLst>
          </p:cNvPr>
          <p:cNvSpPr txBox="1"/>
          <p:nvPr/>
        </p:nvSpPr>
        <p:spPr>
          <a:xfrm>
            <a:off x="4548785" y="3556511"/>
            <a:ext cx="6227218"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在</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0.6</a:t>
            </a:r>
            <a:r>
              <a:rPr lang="zh-TW" altLang="en-US" sz="2400" dirty="0">
                <a:latin typeface="標楷體" panose="03000509000000000000" pitchFamily="65" charset="-120"/>
                <a:ea typeface="標楷體" panose="03000509000000000000" pitchFamily="65" charset="-120"/>
              </a:rPr>
              <a:t>秒的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THW</a:t>
            </a:r>
            <a:r>
              <a:rPr lang="zh-TW" altLang="en-US" sz="2400" dirty="0">
                <a:latin typeface="標楷體" panose="03000509000000000000" pitchFamily="65" charset="-120"/>
                <a:ea typeface="標楷體" panose="03000509000000000000" pitchFamily="65" charset="-120"/>
              </a:rPr>
              <a:t>中，抽象化的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反應較慢</a:t>
            </a:r>
          </a:p>
        </p:txBody>
      </p:sp>
      <p:sp>
        <p:nvSpPr>
          <p:cNvPr id="12" name="文字方塊 11">
            <a:extLst>
              <a:ext uri="{FF2B5EF4-FFF2-40B4-BE49-F238E27FC236}">
                <a16:creationId xmlns:a16="http://schemas.microsoft.com/office/drawing/2014/main" id="{1AF8BBE7-E127-4945-9AE8-59134FD6624D}"/>
              </a:ext>
            </a:extLst>
          </p:cNvPr>
          <p:cNvSpPr txBox="1"/>
          <p:nvPr/>
        </p:nvSpPr>
        <p:spPr>
          <a:xfrm>
            <a:off x="4580030" y="4793427"/>
            <a:ext cx="7150547" cy="1689373"/>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當</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在彎道之前出現</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，發現最大偏差在先接管縱向控制，所以對於兩步驟的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rPr>
              <a:t>程序，</a:t>
            </a:r>
            <a:r>
              <a:rPr lang="zh-TW" altLang="en-US" sz="2400" b="1" dirty="0">
                <a:latin typeface="標楷體" panose="03000509000000000000" pitchFamily="65" charset="-120"/>
                <a:ea typeface="標楷體" panose="03000509000000000000" pitchFamily="65" charset="-120"/>
              </a:rPr>
              <a:t>應先接管橫向控制</a:t>
            </a:r>
          </a:p>
        </p:txBody>
      </p:sp>
    </p:spTree>
    <p:extLst>
      <p:ext uri="{BB962C8B-B14F-4D97-AF65-F5344CB8AC3E}">
        <p14:creationId xmlns:p14="http://schemas.microsoft.com/office/powerpoint/2010/main" val="1587864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03</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720343"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Result</a:t>
            </a:r>
            <a:endParaRPr lang="zh-TW" altLang="en-US" sz="4400" b="1" dirty="0">
              <a:latin typeface="Times New Roman" panose="02020603050405020304" pitchFamily="18" charset="0"/>
              <a:cs typeface="Times New Roman" panose="02020603050405020304" pitchFamily="18" charset="0"/>
            </a:endParaRPr>
          </a:p>
        </p:txBody>
      </p:sp>
      <p:sp>
        <p:nvSpPr>
          <p:cNvPr id="9" name="文字方塊 8">
            <a:extLst>
              <a:ext uri="{FF2B5EF4-FFF2-40B4-BE49-F238E27FC236}">
                <a16:creationId xmlns:a16="http://schemas.microsoft.com/office/drawing/2014/main" id="{96C27CAD-CC41-435C-8B76-403196F45B40}"/>
              </a:ext>
            </a:extLst>
          </p:cNvPr>
          <p:cNvSpPr txBox="1"/>
          <p:nvPr/>
        </p:nvSpPr>
        <p:spPr>
          <a:xfrm>
            <a:off x="3315534" y="375200"/>
            <a:ext cx="2339102" cy="461665"/>
          </a:xfrm>
          <a:prstGeom prst="rect">
            <a:avLst/>
          </a:prstGeom>
          <a:noFill/>
        </p:spPr>
        <p:txBody>
          <a:bodyPr wrap="none" rtlCol="0">
            <a:spAutoFit/>
          </a:bodyPr>
          <a:lstStyle/>
          <a:p>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問卷資料及訪談</a:t>
            </a:r>
          </a:p>
        </p:txBody>
      </p:sp>
      <p:sp>
        <p:nvSpPr>
          <p:cNvPr id="4" name="矩形 3">
            <a:extLst>
              <a:ext uri="{FF2B5EF4-FFF2-40B4-BE49-F238E27FC236}">
                <a16:creationId xmlns:a16="http://schemas.microsoft.com/office/drawing/2014/main" id="{BEC91314-5542-4269-A26B-9E7A630DFF00}"/>
              </a:ext>
            </a:extLst>
          </p:cNvPr>
          <p:cNvSpPr/>
          <p:nvPr/>
        </p:nvSpPr>
        <p:spPr>
          <a:xfrm>
            <a:off x="535321" y="3526661"/>
            <a:ext cx="11016342" cy="3046988"/>
          </a:xfrm>
          <a:prstGeom prst="rect">
            <a:avLst/>
          </a:prstGeom>
        </p:spPr>
        <p:txBody>
          <a:bodyPr wrap="square">
            <a:spAutoFit/>
          </a:bodyPr>
          <a:lstStyle/>
          <a:p>
            <a:pPr marL="342900" indent="-342900">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擬物化可視化獲得了更多的正面評價。參與者將其描述為易於理解、直觀、激勵、愉快、不言自明和令人難忘。</a:t>
            </a:r>
            <a:endParaRPr lang="en-US" altLang="zh-TW" sz="2400" dirty="0">
              <a:latin typeface="標楷體" panose="03000509000000000000" pitchFamily="65" charset="-120"/>
              <a:ea typeface="標楷體" panose="03000509000000000000" pitchFamily="65" charset="-120"/>
            </a:endParaRPr>
          </a:p>
          <a:p>
            <a:pPr marL="342900" indent="-342900">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改進建議包括以下內容：</a:t>
            </a:r>
            <a:endParaRPr lang="en-US" altLang="zh-TW" sz="2400" dirty="0">
              <a:latin typeface="標楷體" panose="03000509000000000000" pitchFamily="65" charset="-120"/>
              <a:ea typeface="標楷體" panose="03000509000000000000" pitchFamily="65" charset="-120"/>
            </a:endParaRPr>
          </a:p>
          <a:p>
            <a:pPr marL="457200" indent="-7938">
              <a:buAutoNum type="alphaLcParenBoth"/>
            </a:pPr>
            <a:r>
              <a:rPr lang="zh-TW" altLang="en-US" sz="2400" dirty="0">
                <a:latin typeface="標楷體" panose="03000509000000000000" pitchFamily="65" charset="-120"/>
                <a:ea typeface="標楷體" panose="03000509000000000000" pitchFamily="65" charset="-120"/>
              </a:rPr>
              <a:t>顏色和形狀應該更加分離</a:t>
            </a:r>
            <a:endParaRPr lang="en-US" altLang="zh-TW" sz="2400" dirty="0">
              <a:latin typeface="標楷體" panose="03000509000000000000" pitchFamily="65" charset="-120"/>
              <a:ea typeface="標楷體" panose="03000509000000000000" pitchFamily="65" charset="-120"/>
            </a:endParaRPr>
          </a:p>
          <a:p>
            <a:pPr marL="457200" indent="-7938">
              <a:buAutoNum type="alphaLcParenBoth"/>
            </a:pPr>
            <a:r>
              <a:rPr lang="zh-TW" altLang="en-US" sz="2400" dirty="0">
                <a:latin typeface="標楷體" panose="03000509000000000000" pitchFamily="65" charset="-120"/>
                <a:ea typeface="標楷體" panose="03000509000000000000" pitchFamily="65" charset="-120"/>
              </a:rPr>
              <a:t>不要在分屏上呈現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p>
          <a:p>
            <a:pPr marL="457200" indent="-7938">
              <a:buAutoNum type="alphaLcParenBoth"/>
            </a:pPr>
            <a:r>
              <a:rPr lang="zh-TW" altLang="en-US" sz="2400" dirty="0">
                <a:latin typeface="標楷體" panose="03000509000000000000" pitchFamily="65" charset="-120"/>
                <a:ea typeface="標楷體" panose="03000509000000000000" pitchFamily="65" charset="-120"/>
              </a:rPr>
              <a:t>踏板的視角應該與方向盤的正面視角相同</a:t>
            </a:r>
            <a:endParaRPr lang="en-US" altLang="zh-TW" sz="2400" dirty="0">
              <a:latin typeface="標楷體" panose="03000509000000000000" pitchFamily="65" charset="-120"/>
              <a:ea typeface="標楷體" panose="03000509000000000000" pitchFamily="65" charset="-120"/>
            </a:endParaRPr>
          </a:p>
          <a:p>
            <a:pPr marL="457200" indent="-7938">
              <a:buAutoNum type="alphaLcParenBoth"/>
            </a:pPr>
            <a:r>
              <a:rPr lang="zh-TW" altLang="en-US" sz="2400" dirty="0">
                <a:latin typeface="標楷體" panose="03000509000000000000" pitchFamily="65" charset="-120"/>
                <a:ea typeface="標楷體" panose="03000509000000000000" pitchFamily="65" charset="-120"/>
              </a:rPr>
              <a:t>顯示不同顏色的符號</a:t>
            </a:r>
            <a:endParaRPr lang="en-US" altLang="zh-TW" sz="2400" dirty="0">
              <a:latin typeface="標楷體" panose="03000509000000000000" pitchFamily="65" charset="-120"/>
              <a:ea typeface="標楷體" panose="03000509000000000000" pitchFamily="65" charset="-120"/>
            </a:endParaRPr>
          </a:p>
          <a:p>
            <a:pPr marL="457200" indent="-7938">
              <a:buAutoNum type="alphaLcParenBoth"/>
            </a:pPr>
            <a:r>
              <a:rPr lang="zh-TW" altLang="en-US" sz="2400" dirty="0">
                <a:latin typeface="標楷體" panose="03000509000000000000" pitchFamily="65" charset="-120"/>
                <a:ea typeface="標楷體" panose="03000509000000000000" pitchFamily="65" charset="-120"/>
              </a:rPr>
              <a:t>添加方向箭頭</a:t>
            </a:r>
          </a:p>
        </p:txBody>
      </p:sp>
      <p:sp>
        <p:nvSpPr>
          <p:cNvPr id="5" name="矩形 4">
            <a:extLst>
              <a:ext uri="{FF2B5EF4-FFF2-40B4-BE49-F238E27FC236}">
                <a16:creationId xmlns:a16="http://schemas.microsoft.com/office/drawing/2014/main" id="{DC99CEB3-5DD3-4BD0-A128-F2209D3E1671}"/>
              </a:ext>
            </a:extLst>
          </p:cNvPr>
          <p:cNvSpPr/>
          <p:nvPr/>
        </p:nvSpPr>
        <p:spPr>
          <a:xfrm>
            <a:off x="535321" y="1392348"/>
            <a:ext cx="11279011" cy="1938992"/>
          </a:xfrm>
          <a:prstGeom prst="rect">
            <a:avLst/>
          </a:prstGeom>
        </p:spPr>
        <p:txBody>
          <a:bodyPr wrap="square">
            <a:spAutoFit/>
          </a:bodyPr>
          <a:lstStyle/>
          <a:p>
            <a:pPr marL="342900" indent="-342900">
              <a:buFont typeface="Arial" panose="020B0604020202020204" pitchFamily="34" charset="0"/>
              <a:buChar char="•"/>
            </a:pPr>
            <a:r>
              <a:rPr lang="zh-TW" altLang="en-US"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建議對當前的兩步 </a:t>
            </a:r>
            <a:r>
              <a:rPr lang="en-US" altLang="zh-TW"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TOR </a:t>
            </a:r>
            <a:r>
              <a:rPr lang="zh-TW" altLang="en-US"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程序進行改進 </a:t>
            </a:r>
            <a:r>
              <a:rPr lang="en-US" altLang="zh-TW"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a:t>
            </a:r>
            <a:endParaRPr lang="en-US" altLang="zh-TW" sz="2400" dirty="0">
              <a:solidFill>
                <a:srgbClr val="0C7DBB"/>
              </a:solidFill>
              <a:latin typeface="標楷體" panose="03000509000000000000" pitchFamily="65" charset="-120"/>
              <a:ea typeface="標楷體" panose="03000509000000000000" pitchFamily="65" charset="-120"/>
              <a:cs typeface="Times New Roman" panose="02020603050405020304" pitchFamily="18" charset="0"/>
            </a:endParaRPr>
          </a:p>
          <a:p>
            <a:pPr marL="457200" indent="-195263">
              <a:buAutoNum type="alphaLcParenBoth"/>
            </a:pPr>
            <a:r>
              <a:rPr lang="zh-TW" altLang="en-US"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應提供觸覺、聽覺和視覺反饋，以表明系統已識別出用戶已接管控制權</a:t>
            </a:r>
            <a:endParaRPr lang="en-US" altLang="zh-TW"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endParaRPr>
          </a:p>
          <a:p>
            <a:pPr marL="457200" indent="-195263">
              <a:buAutoNum type="alphaLcParenBoth"/>
            </a:pPr>
            <a:r>
              <a:rPr lang="zh-TW" altLang="en-US"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駕駛員應該能夠在接管車輛控制的一步或兩步程序之間進行選擇</a:t>
            </a:r>
            <a:endParaRPr lang="en-US" altLang="zh-TW"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endParaRPr>
          </a:p>
          <a:p>
            <a:pPr marL="457200" indent="-195263">
              <a:buAutoNum type="alphaLcParenBoth"/>
            </a:pPr>
            <a:r>
              <a:rPr lang="zh-TW" altLang="en-US"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駕駛員應該能夠在兩步程序時自定接管控制的順序被應用</a:t>
            </a:r>
            <a:endParaRPr lang="en-US" altLang="zh-TW"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endParaRPr>
          </a:p>
          <a:p>
            <a:pPr marL="457200" indent="-195263">
              <a:buAutoNum type="alphaLcParenBoth"/>
            </a:pPr>
            <a:r>
              <a:rPr lang="zh-TW" altLang="en-US" sz="2400" dirty="0">
                <a:solidFill>
                  <a:srgbClr val="2E2E2E"/>
                </a:solidFill>
                <a:latin typeface="標楷體" panose="03000509000000000000" pitchFamily="65" charset="-120"/>
                <a:ea typeface="標楷體" panose="03000509000000000000" pitchFamily="65" charset="-120"/>
                <a:cs typeface="Times New Roman" panose="02020603050405020304" pitchFamily="18" charset="0"/>
              </a:rPr>
              <a:t>接管控制應該是一個漸進的而不是一個突然的過程，從而逐漸減少自動駕駛</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949925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04</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882520"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Conclusion</a:t>
            </a:r>
            <a:endParaRPr lang="zh-TW" altLang="en-US" sz="4400" b="1" dirty="0">
              <a:latin typeface="Times New Roman" panose="02020603050405020304" pitchFamily="18" charset="0"/>
              <a:cs typeface="Times New Roman" panose="02020603050405020304" pitchFamily="18" charset="0"/>
            </a:endParaRPr>
          </a:p>
        </p:txBody>
      </p:sp>
      <p:sp>
        <p:nvSpPr>
          <p:cNvPr id="8" name="文字方塊 7">
            <a:extLst>
              <a:ext uri="{FF2B5EF4-FFF2-40B4-BE49-F238E27FC236}">
                <a16:creationId xmlns:a16="http://schemas.microsoft.com/office/drawing/2014/main" id="{27B9469C-A778-4BE0-8B03-C53898C113DA}"/>
              </a:ext>
            </a:extLst>
          </p:cNvPr>
          <p:cNvSpPr txBox="1"/>
          <p:nvPr/>
        </p:nvSpPr>
        <p:spPr>
          <a:xfrm>
            <a:off x="703089" y="1476318"/>
            <a:ext cx="10785822" cy="3905364"/>
          </a:xfrm>
          <a:prstGeom prst="rect">
            <a:avLst/>
          </a:prstGeom>
          <a:noFill/>
        </p:spPr>
        <p:txBody>
          <a:bodyPr wrap="square" rtlCol="0">
            <a:spAutoFit/>
          </a:bodyPr>
          <a:lstStyle/>
          <a:p>
            <a:pPr marL="342900" indent="-342900">
              <a:lnSpc>
                <a:spcPct val="150000"/>
              </a:lnSpc>
              <a:buFont typeface="+mj-lt"/>
              <a:buAutoNum type="arabicPeriod"/>
            </a:pPr>
            <a:r>
              <a:rPr lang="zh-TW" altLang="en-US" sz="2400" dirty="0">
                <a:latin typeface="標楷體" panose="03000509000000000000" pitchFamily="65" charset="-120"/>
                <a:ea typeface="標楷體" panose="03000509000000000000" pitchFamily="65" charset="-120"/>
              </a:rPr>
              <a:t>接管請求 </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應該並避免在道路彎道之前出現。</a:t>
            </a:r>
            <a:endParaRPr lang="en-US" altLang="zh-TW" sz="2400" dirty="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a:pPr>
            <a:r>
              <a:rPr lang="zh-TW" altLang="en-US" sz="2400" dirty="0">
                <a:latin typeface="標楷體" panose="03000509000000000000" pitchFamily="65" charset="-120"/>
                <a:ea typeface="標楷體" panose="03000509000000000000" pitchFamily="65" charset="-120"/>
              </a:rPr>
              <a:t>高度自動化車輛之間的時間間隔應該很大，發布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時至少間隔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0.6</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秒，</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THW</a:t>
            </a:r>
            <a:r>
              <a:rPr lang="zh-TW" altLang="en-US" sz="2400" dirty="0">
                <a:latin typeface="標楷體" panose="03000509000000000000" pitchFamily="65" charset="-120"/>
                <a:ea typeface="標楷體" panose="03000509000000000000" pitchFamily="65" charset="-120"/>
              </a:rPr>
              <a:t>太短容易違反交通規則</a:t>
            </a:r>
            <a:endParaRPr lang="en-US" altLang="zh-TW" sz="2400" dirty="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a:pPr>
            <a:r>
              <a:rPr lang="zh-TW" altLang="en-US" sz="2400" dirty="0">
                <a:latin typeface="標楷體" panose="03000509000000000000" pitchFamily="65" charset="-120"/>
                <a:ea typeface="標楷體" panose="03000509000000000000" pitchFamily="65" charset="-120"/>
              </a:rPr>
              <a:t>對於簡單的消息和更高的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THW</a:t>
            </a:r>
            <a:r>
              <a:rPr lang="zh-TW" altLang="en-US"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應該通過</a:t>
            </a:r>
            <a:r>
              <a:rPr lang="zh-TW" altLang="en-US" sz="2400" b="1" dirty="0">
                <a:latin typeface="標楷體" panose="03000509000000000000" pitchFamily="65" charset="-120"/>
                <a:ea typeface="標楷體" panose="03000509000000000000" pitchFamily="65" charset="-120"/>
              </a:rPr>
              <a:t>擬物界面呈現</a:t>
            </a:r>
            <a:endParaRPr lang="en-US" altLang="zh-TW" sz="2400" b="1" dirty="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a:pPr>
            <a:r>
              <a:rPr lang="zh-TW" altLang="en-US" sz="2400" dirty="0">
                <a:latin typeface="標楷體" panose="03000509000000000000" pitchFamily="65" charset="-120"/>
                <a:ea typeface="標楷體" panose="03000509000000000000" pitchFamily="65" charset="-120"/>
              </a:rPr>
              <a:t>如果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被設計成一個兩步過程，它應該首先提供橫向控制</a:t>
            </a:r>
            <a:endParaRPr lang="en-US" altLang="zh-TW" sz="2400" dirty="0">
              <a:latin typeface="標楷體" panose="03000509000000000000" pitchFamily="65" charset="-120"/>
              <a:ea typeface="標楷體" panose="03000509000000000000" pitchFamily="65" charset="-120"/>
            </a:endParaRPr>
          </a:p>
          <a:p>
            <a:pPr marL="342900" indent="-342900">
              <a:lnSpc>
                <a:spcPct val="150000"/>
              </a:lnSpc>
              <a:buFont typeface="+mj-lt"/>
              <a:buAutoNum type="arabicPeriod"/>
            </a:pPr>
            <a:r>
              <a:rPr lang="zh-TW" altLang="en-US" sz="2400" dirty="0">
                <a:latin typeface="標楷體" panose="03000509000000000000" pitchFamily="65" charset="-120"/>
                <a:ea typeface="標楷體" panose="03000509000000000000" pitchFamily="65" charset="-120"/>
              </a:rPr>
              <a:t>優化兩步過程中的第一個接管請求很重要，因為此響應始終比對第二個請求的響應慢</a:t>
            </a:r>
          </a:p>
        </p:txBody>
      </p:sp>
    </p:spTree>
    <p:extLst>
      <p:ext uri="{BB962C8B-B14F-4D97-AF65-F5344CB8AC3E}">
        <p14:creationId xmlns:p14="http://schemas.microsoft.com/office/powerpoint/2010/main" val="4181720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48923"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05</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97549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Limitations</a:t>
            </a:r>
            <a:endParaRPr lang="zh-TW" altLang="en-US" sz="4400" b="1" dirty="0">
              <a:latin typeface="Times New Roman" panose="02020603050405020304" pitchFamily="18" charset="0"/>
              <a:cs typeface="Times New Roman" panose="02020603050405020304" pitchFamily="18" charset="0"/>
            </a:endParaRPr>
          </a:p>
        </p:txBody>
      </p:sp>
      <p:sp>
        <p:nvSpPr>
          <p:cNvPr id="5" name="矩形 4">
            <a:extLst>
              <a:ext uri="{FF2B5EF4-FFF2-40B4-BE49-F238E27FC236}">
                <a16:creationId xmlns:a16="http://schemas.microsoft.com/office/drawing/2014/main" id="{9D56800B-B9C2-4B52-AF24-0377AAD987E0}"/>
              </a:ext>
            </a:extLst>
          </p:cNvPr>
          <p:cNvSpPr/>
          <p:nvPr/>
        </p:nvSpPr>
        <p:spPr>
          <a:xfrm>
            <a:off x="653143" y="1444018"/>
            <a:ext cx="10798627" cy="1135375"/>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車輛控制不依賴於現實的控制（即方向盤 和踏板</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是為了實現離散的，從而更精確地估計接管響應和車輛控制</a:t>
            </a:r>
          </a:p>
        </p:txBody>
      </p:sp>
      <p:sp>
        <p:nvSpPr>
          <p:cNvPr id="8" name="矩形 7">
            <a:extLst>
              <a:ext uri="{FF2B5EF4-FFF2-40B4-BE49-F238E27FC236}">
                <a16:creationId xmlns:a16="http://schemas.microsoft.com/office/drawing/2014/main" id="{DBA44250-2A5A-4694-80A6-20D92AA3A02A}"/>
              </a:ext>
            </a:extLst>
          </p:cNvPr>
          <p:cNvSpPr/>
          <p:nvPr/>
        </p:nvSpPr>
        <p:spPr>
          <a:xfrm>
            <a:off x="696687" y="4520226"/>
            <a:ext cx="10798626" cy="581378"/>
          </a:xfrm>
          <a:prstGeom prst="rect">
            <a:avLst/>
          </a:prstGeom>
        </p:spPr>
        <p:txBody>
          <a:bodyPr wrap="square">
            <a:spAutoFit/>
          </a:bodyPr>
          <a:lstStyle/>
          <a:p>
            <a:pPr marL="285750" indent="-285750">
              <a:lnSpc>
                <a:spcPct val="150000"/>
              </a:lnSpc>
              <a:buFont typeface="Arial" panose="020B0604020202020204" pitchFamily="34" charset="0"/>
              <a:buChar char="•"/>
            </a:pPr>
            <a:r>
              <a:rPr lang="zh-TW" altLang="en-US" sz="2400" dirty="0">
                <a:solidFill>
                  <a:srgbClr val="2E2E2E"/>
                </a:solidFill>
                <a:latin typeface="標楷體" panose="03000509000000000000" pitchFamily="65" charset="-120"/>
                <a:ea typeface="標楷體" panose="03000509000000000000" pitchFamily="65" charset="-120"/>
              </a:rPr>
              <a:t>交通量的相對位置和接近度會影響我們對 </a:t>
            </a:r>
            <a:r>
              <a:rPr lang="en-US" altLang="zh-TW" sz="2400" dirty="0">
                <a:solidFill>
                  <a:srgbClr val="2E2E2E"/>
                </a:solidFill>
                <a:latin typeface="Times New Roman" panose="02020603050405020304" pitchFamily="18" charset="0"/>
                <a:ea typeface="標楷體" panose="03000509000000000000" pitchFamily="65" charset="-120"/>
                <a:cs typeface="Times New Roman" panose="02020603050405020304" pitchFamily="18" charset="0"/>
              </a:rPr>
              <a:t>TOR</a:t>
            </a:r>
            <a:r>
              <a:rPr lang="en-US" altLang="zh-TW" sz="2400" dirty="0">
                <a:solidFill>
                  <a:srgbClr val="2E2E2E"/>
                </a:solidFill>
                <a:latin typeface="標楷體" panose="03000509000000000000" pitchFamily="65" charset="-120"/>
                <a:ea typeface="標楷體" panose="03000509000000000000" pitchFamily="65" charset="-120"/>
              </a:rPr>
              <a:t> </a:t>
            </a:r>
            <a:r>
              <a:rPr lang="zh-TW" altLang="en-US" sz="2400" dirty="0">
                <a:solidFill>
                  <a:srgbClr val="2E2E2E"/>
                </a:solidFill>
                <a:latin typeface="標楷體" panose="03000509000000000000" pitchFamily="65" charset="-120"/>
                <a:ea typeface="標楷體" panose="03000509000000000000" pitchFamily="65" charset="-120"/>
              </a:rPr>
              <a:t>呈現方式的敏感程度</a:t>
            </a:r>
            <a:endParaRPr lang="zh-TW" altLang="en-US" sz="2400" dirty="0">
              <a:latin typeface="標楷體" panose="03000509000000000000" pitchFamily="65" charset="-120"/>
              <a:ea typeface="標楷體" panose="03000509000000000000" pitchFamily="65" charset="-120"/>
            </a:endParaRPr>
          </a:p>
        </p:txBody>
      </p:sp>
      <p:sp>
        <p:nvSpPr>
          <p:cNvPr id="9" name="矩形 8">
            <a:extLst>
              <a:ext uri="{FF2B5EF4-FFF2-40B4-BE49-F238E27FC236}">
                <a16:creationId xmlns:a16="http://schemas.microsoft.com/office/drawing/2014/main" id="{D148576E-42C9-431E-B154-2E9505353B8D}"/>
              </a:ext>
            </a:extLst>
          </p:cNvPr>
          <p:cNvSpPr/>
          <p:nvPr/>
        </p:nvSpPr>
        <p:spPr>
          <a:xfrm>
            <a:off x="1051719" y="2645390"/>
            <a:ext cx="10545193" cy="1689373"/>
          </a:xfrm>
          <a:prstGeom prst="rect">
            <a:avLst/>
          </a:prstGeom>
        </p:spPr>
        <p:txBody>
          <a:bodyPr wrap="square">
            <a:spAutoFit/>
          </a:bodyPr>
          <a:lstStyle/>
          <a:p>
            <a:pPr marL="285750" indent="-285750">
              <a:lnSpc>
                <a:spcPct val="150000"/>
              </a:lnSpc>
              <a:buFont typeface="Wingdings" panose="05000000000000000000" pitchFamily="2" charset="2"/>
              <a:buChar char="Ø"/>
            </a:pPr>
            <a:r>
              <a:rPr lang="zh-TW" altLang="en-US" sz="2400" dirty="0">
                <a:solidFill>
                  <a:srgbClr val="2E2E2E"/>
                </a:solidFill>
                <a:latin typeface="標楷體" panose="03000509000000000000" pitchFamily="65" charset="-120"/>
                <a:ea typeface="標楷體" panose="03000509000000000000" pitchFamily="65" charset="-120"/>
              </a:rPr>
              <a:t>為了測量精度犧牲了車輛的真實感。考慮到控制設計、動力轉向、控制靈敏度等因素導致的操控質量變化，是否會影響對不同 </a:t>
            </a:r>
            <a:r>
              <a:rPr lang="en-US" altLang="zh-TW" sz="2400" dirty="0">
                <a:solidFill>
                  <a:srgbClr val="2E2E2E"/>
                </a:solidFill>
                <a:latin typeface="Times New Roman" panose="02020603050405020304" pitchFamily="18" charset="0"/>
                <a:ea typeface="標楷體" panose="03000509000000000000" pitchFamily="65" charset="-120"/>
                <a:cs typeface="Times New Roman" panose="02020603050405020304" pitchFamily="18" charset="0"/>
              </a:rPr>
              <a:t>TOR</a:t>
            </a:r>
            <a:r>
              <a:rPr lang="en-US" altLang="zh-TW" sz="2400" dirty="0">
                <a:solidFill>
                  <a:srgbClr val="2E2E2E"/>
                </a:solidFill>
                <a:latin typeface="標楷體" panose="03000509000000000000" pitchFamily="65" charset="-120"/>
                <a:ea typeface="標楷體" panose="03000509000000000000" pitchFamily="65" charset="-120"/>
              </a:rPr>
              <a:t> </a:t>
            </a:r>
            <a:r>
              <a:rPr lang="zh-TW" altLang="en-US" sz="2400" dirty="0">
                <a:solidFill>
                  <a:srgbClr val="2E2E2E"/>
                </a:solidFill>
                <a:latin typeface="標楷體" panose="03000509000000000000" pitchFamily="65" charset="-120"/>
                <a:ea typeface="標楷體" panose="03000509000000000000" pitchFamily="65" charset="-120"/>
              </a:rPr>
              <a:t>格式的響應仍然是一個有趣的問題，這超出了目前研究的範圍</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026361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a:extLst>
              <a:ext uri="{FF2B5EF4-FFF2-40B4-BE49-F238E27FC236}">
                <a16:creationId xmlns:a16="http://schemas.microsoft.com/office/drawing/2014/main" id="{546001A1-81E3-416D-95F8-897A0A9A6329}"/>
              </a:ext>
            </a:extLst>
          </p:cNvPr>
          <p:cNvGrpSpPr/>
          <p:nvPr/>
        </p:nvGrpSpPr>
        <p:grpSpPr>
          <a:xfrm rot="187545">
            <a:off x="548057" y="670231"/>
            <a:ext cx="11056581" cy="5657897"/>
            <a:chOff x="715735" y="406400"/>
            <a:chExt cx="10666456" cy="6478023"/>
          </a:xfrm>
        </p:grpSpPr>
        <p:sp>
          <p:nvSpPr>
            <p:cNvPr id="4" name="矩形 3">
              <a:extLst>
                <a:ext uri="{FF2B5EF4-FFF2-40B4-BE49-F238E27FC236}">
                  <a16:creationId xmlns:a16="http://schemas.microsoft.com/office/drawing/2014/main" id="{438538AA-F289-433C-860F-71A3BBE785EF}"/>
                </a:ext>
              </a:extLst>
            </p:cNvPr>
            <p:cNvSpPr/>
            <p:nvPr/>
          </p:nvSpPr>
          <p:spPr>
            <a:xfrm rot="21441395">
              <a:off x="715735" y="522790"/>
              <a:ext cx="10567451" cy="6361633"/>
            </a:xfrm>
            <a:prstGeom prst="rect">
              <a:avLst/>
            </a:prstGeom>
            <a:solidFill>
              <a:schemeClr val="bg1"/>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3" name="矩形 2">
              <a:extLst>
                <a:ext uri="{FF2B5EF4-FFF2-40B4-BE49-F238E27FC236}">
                  <a16:creationId xmlns:a16="http://schemas.microsoft.com/office/drawing/2014/main" id="{6D438D45-8A04-402B-B430-EB5E4A5E0BF3}"/>
                </a:ext>
              </a:extLst>
            </p:cNvPr>
            <p:cNvSpPr/>
            <p:nvPr/>
          </p:nvSpPr>
          <p:spPr>
            <a:xfrm>
              <a:off x="1081984" y="406400"/>
              <a:ext cx="10300207" cy="6134600"/>
            </a:xfrm>
            <a:prstGeom prst="rect">
              <a:avLst/>
            </a:prstGeom>
            <a:noFill/>
            <a:ln w="1270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grpSp>
      <p:sp>
        <p:nvSpPr>
          <p:cNvPr id="5" name="文字方塊 4">
            <a:extLst>
              <a:ext uri="{FF2B5EF4-FFF2-40B4-BE49-F238E27FC236}">
                <a16:creationId xmlns:a16="http://schemas.microsoft.com/office/drawing/2014/main" id="{993157FC-4799-4F98-BD75-5BA6E799FBAE}"/>
              </a:ext>
            </a:extLst>
          </p:cNvPr>
          <p:cNvSpPr txBox="1"/>
          <p:nvPr/>
        </p:nvSpPr>
        <p:spPr>
          <a:xfrm>
            <a:off x="1572992" y="3044280"/>
            <a:ext cx="9402146" cy="769441"/>
          </a:xfrm>
          <a:prstGeom prst="rect">
            <a:avLst/>
          </a:prstGeom>
          <a:noFill/>
        </p:spPr>
        <p:txBody>
          <a:bodyPr wrap="square" rtlCol="0">
            <a:spAutoFit/>
          </a:bodyPr>
          <a:lstStyle/>
          <a:p>
            <a:pPr algn="ctr"/>
            <a:r>
              <a:rPr lang="en-US" altLang="zh-TW" sz="4400" b="1" dirty="0"/>
              <a:t>THANK</a:t>
            </a:r>
            <a:r>
              <a:rPr lang="zh-TW" altLang="en-US" sz="4400" b="1" dirty="0"/>
              <a:t> </a:t>
            </a:r>
            <a:r>
              <a:rPr lang="en-US" altLang="zh-TW" sz="4400" b="1" dirty="0"/>
              <a:t>YOU</a:t>
            </a:r>
            <a:endParaRPr lang="zh-TW" altLang="en-US" sz="4400" b="1" dirty="0"/>
          </a:p>
        </p:txBody>
      </p:sp>
    </p:spTree>
    <p:extLst>
      <p:ext uri="{BB962C8B-B14F-4D97-AF65-F5344CB8AC3E}">
        <p14:creationId xmlns:p14="http://schemas.microsoft.com/office/powerpoint/2010/main" val="3448089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E963C4ED-61FE-48AA-82E8-BB4FF4F06BAE}"/>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矩形 6">
            <a:extLst>
              <a:ext uri="{FF2B5EF4-FFF2-40B4-BE49-F238E27FC236}">
                <a16:creationId xmlns:a16="http://schemas.microsoft.com/office/drawing/2014/main" id="{43678438-3487-4E59-9273-25152814BB07}"/>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8" name="文字方塊 7">
            <a:extLst>
              <a:ext uri="{FF2B5EF4-FFF2-40B4-BE49-F238E27FC236}">
                <a16:creationId xmlns:a16="http://schemas.microsoft.com/office/drawing/2014/main" id="{821BBE10-619B-42CB-9A8B-AB76897320A0}"/>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01</a:t>
            </a:r>
            <a:endParaRPr lang="zh-TW" altLang="en-US" sz="4400" b="1" dirty="0">
              <a:latin typeface="Times New Roman" panose="02020603050405020304" pitchFamily="18" charset="0"/>
              <a:cs typeface="Times New Roman" panose="02020603050405020304" pitchFamily="18" charset="0"/>
            </a:endParaRPr>
          </a:p>
        </p:txBody>
      </p:sp>
      <p:sp>
        <p:nvSpPr>
          <p:cNvPr id="9" name="文字方塊 8">
            <a:extLst>
              <a:ext uri="{FF2B5EF4-FFF2-40B4-BE49-F238E27FC236}">
                <a16:creationId xmlns:a16="http://schemas.microsoft.com/office/drawing/2014/main" id="{AB16A847-05EE-4F71-919F-6E84ECA2ED0A}"/>
              </a:ext>
            </a:extLst>
          </p:cNvPr>
          <p:cNvSpPr txBox="1"/>
          <p:nvPr/>
        </p:nvSpPr>
        <p:spPr>
          <a:xfrm>
            <a:off x="1301947" y="172273"/>
            <a:ext cx="3247427"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Introduction</a:t>
            </a:r>
            <a:endParaRPr lang="zh-TW" altLang="en-US" sz="4400" b="1" dirty="0">
              <a:latin typeface="Times New Roman" panose="02020603050405020304" pitchFamily="18" charset="0"/>
              <a:cs typeface="Times New Roman" panose="02020603050405020304" pitchFamily="18" charset="0"/>
            </a:endParaRPr>
          </a:p>
        </p:txBody>
      </p:sp>
      <p:sp>
        <p:nvSpPr>
          <p:cNvPr id="12" name="文字方塊 11">
            <a:extLst>
              <a:ext uri="{FF2B5EF4-FFF2-40B4-BE49-F238E27FC236}">
                <a16:creationId xmlns:a16="http://schemas.microsoft.com/office/drawing/2014/main" id="{245C95C1-9B10-47A2-9AD1-947424D1E38D}"/>
              </a:ext>
            </a:extLst>
          </p:cNvPr>
          <p:cNvSpPr txBox="1"/>
          <p:nvPr/>
        </p:nvSpPr>
        <p:spPr>
          <a:xfrm>
            <a:off x="4540925" y="375200"/>
            <a:ext cx="1415772"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研究背景</a:t>
            </a:r>
          </a:p>
        </p:txBody>
      </p:sp>
      <p:grpSp>
        <p:nvGrpSpPr>
          <p:cNvPr id="15" name="群組 14">
            <a:extLst>
              <a:ext uri="{FF2B5EF4-FFF2-40B4-BE49-F238E27FC236}">
                <a16:creationId xmlns:a16="http://schemas.microsoft.com/office/drawing/2014/main" id="{E6A8B847-B1DB-41F8-9833-9C44B1FFE3D5}"/>
              </a:ext>
            </a:extLst>
          </p:cNvPr>
          <p:cNvGrpSpPr/>
          <p:nvPr/>
        </p:nvGrpSpPr>
        <p:grpSpPr>
          <a:xfrm>
            <a:off x="666906" y="1379262"/>
            <a:ext cx="10858188" cy="3962458"/>
            <a:chOff x="1039897" y="1626004"/>
            <a:chExt cx="10168169" cy="3962458"/>
          </a:xfrm>
        </p:grpSpPr>
        <p:sp>
          <p:nvSpPr>
            <p:cNvPr id="2" name="文字方塊 1">
              <a:extLst>
                <a:ext uri="{FF2B5EF4-FFF2-40B4-BE49-F238E27FC236}">
                  <a16:creationId xmlns:a16="http://schemas.microsoft.com/office/drawing/2014/main" id="{35A6F227-54BA-4621-BD45-61526008B776}"/>
                </a:ext>
              </a:extLst>
            </p:cNvPr>
            <p:cNvSpPr txBox="1"/>
            <p:nvPr/>
          </p:nvSpPr>
          <p:spPr>
            <a:xfrm>
              <a:off x="1039897" y="1626004"/>
              <a:ext cx="9499782" cy="461665"/>
            </a:xfrm>
            <a:prstGeom prst="rect">
              <a:avLst/>
            </a:prstGeom>
            <a:noFill/>
          </p:spPr>
          <p:txBody>
            <a:bodyPr wrap="none" rtlCol="0">
              <a:spAutoFit/>
            </a:bodyPr>
            <a:lstStyle/>
            <a:p>
              <a:pPr marL="261938" indent="-261938">
                <a:buFont typeface="Arial" panose="020B0604020202020204" pitchFamily="34" charset="0"/>
                <a:buChar char="•"/>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1968</a:t>
              </a:r>
              <a:r>
                <a:rPr lang="zh-TW" altLang="en-US" sz="2400" dirty="0">
                  <a:latin typeface="標楷體" panose="03000509000000000000" pitchFamily="65" charset="-120"/>
                  <a:ea typeface="標楷體" panose="03000509000000000000" pitchFamily="65" charset="-120"/>
                </a:rPr>
                <a:t>年</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維也納道路交通公約</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規定駕駛員應始終完全控制自己的車輛</a:t>
              </a:r>
            </a:p>
          </p:txBody>
        </p:sp>
        <p:sp>
          <p:nvSpPr>
            <p:cNvPr id="13" name="文字方塊 12">
              <a:extLst>
                <a:ext uri="{FF2B5EF4-FFF2-40B4-BE49-F238E27FC236}">
                  <a16:creationId xmlns:a16="http://schemas.microsoft.com/office/drawing/2014/main" id="{07752A06-8598-40D3-98C6-978AB9832A61}"/>
                </a:ext>
              </a:extLst>
            </p:cNvPr>
            <p:cNvSpPr txBox="1"/>
            <p:nvPr/>
          </p:nvSpPr>
          <p:spPr>
            <a:xfrm>
              <a:off x="1644803" y="2116697"/>
              <a:ext cx="8339286" cy="113249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2014</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2400" dirty="0">
                  <a:latin typeface="標楷體" panose="03000509000000000000" pitchFamily="65" charset="-120"/>
                  <a:ea typeface="標楷體" panose="03000509000000000000" pitchFamily="65" charset="-120"/>
                </a:rPr>
                <a:t>月歐盟委員會修正了公約，為了因應自動化駕駛系統，因此將公約改成</a:t>
              </a:r>
              <a:r>
                <a:rPr lang="zh-TW" altLang="en-US" sz="2400" b="1" u="sng" dirty="0">
                  <a:latin typeface="標楷體" panose="03000509000000000000" pitchFamily="65" charset="-120"/>
                  <a:ea typeface="標楷體" panose="03000509000000000000" pitchFamily="65" charset="-120"/>
                </a:rPr>
                <a:t>駕駛員須對自己的車輛負責，但不必一直控制</a:t>
              </a:r>
            </a:p>
          </p:txBody>
        </p:sp>
        <p:sp>
          <p:nvSpPr>
            <p:cNvPr id="14" name="文字方塊 13">
              <a:extLst>
                <a:ext uri="{FF2B5EF4-FFF2-40B4-BE49-F238E27FC236}">
                  <a16:creationId xmlns:a16="http://schemas.microsoft.com/office/drawing/2014/main" id="{42BCDC00-5D9A-485E-9609-2AE1DFF45745}"/>
                </a:ext>
              </a:extLst>
            </p:cNvPr>
            <p:cNvSpPr txBox="1"/>
            <p:nvPr/>
          </p:nvSpPr>
          <p:spPr>
            <a:xfrm>
              <a:off x="1039898" y="3347977"/>
              <a:ext cx="10168168" cy="2240485"/>
            </a:xfrm>
            <a:prstGeom prst="rect">
              <a:avLst/>
            </a:prstGeom>
            <a:noFill/>
          </p:spPr>
          <p:txBody>
            <a:bodyPr wrap="square" rtlCol="0">
              <a:spAutoFit/>
            </a:bodyPr>
            <a:lstStyle/>
            <a:p>
              <a:pPr marL="261938" indent="-261938">
                <a:lnSpc>
                  <a:spcPct val="150000"/>
                </a:lnSpc>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現代的大多數的自動駕駛汽車能夠在高度受控的情況下行使，例如在高速公路或停車 </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Gold , </a:t>
              </a:r>
              <a:r>
                <a:rPr lang="en-US" altLang="zh-TW" sz="2400" dirty="0" err="1">
                  <a:latin typeface="Times New Roman" panose="02020603050405020304" pitchFamily="18" charset="0"/>
                  <a:ea typeface="標楷體" panose="03000509000000000000" pitchFamily="65" charset="-120"/>
                  <a:cs typeface="Times New Roman" panose="02020603050405020304" pitchFamily="18" charset="0"/>
                </a:rPr>
                <a:t>Dambock</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 , Lorenz , </a:t>
              </a:r>
              <a:r>
                <a:rPr lang="en-US" altLang="zh-TW" sz="2400" dirty="0" err="1">
                  <a:latin typeface="Times New Roman" panose="02020603050405020304" pitchFamily="18" charset="0"/>
                  <a:ea typeface="標楷體" panose="03000509000000000000" pitchFamily="65" charset="-120"/>
                  <a:cs typeface="Times New Roman" panose="02020603050405020304" pitchFamily="18" charset="0"/>
                </a:rPr>
                <a:t>Bengler</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 , 2013</a:t>
              </a:r>
              <a:r>
                <a:rPr lang="en-US" altLang="zh-TW" sz="2400" dirty="0">
                  <a:latin typeface="標楷體" panose="03000509000000000000" pitchFamily="65" charset="-120"/>
                  <a:ea typeface="標楷體" panose="03000509000000000000" pitchFamily="65" charset="-120"/>
                </a:rPr>
                <a:t>)</a:t>
              </a:r>
            </a:p>
            <a:p>
              <a:pPr marL="261938" indent="-261938">
                <a:lnSpc>
                  <a:spcPct val="150000"/>
                </a:lnSpc>
                <a:buFont typeface="Arial" panose="020B0604020202020204" pitchFamily="34" charset="0"/>
                <a:buChar char="•"/>
              </a:pPr>
              <a:r>
                <a:rPr lang="zh-TW" altLang="en-US" sz="2400" dirty="0">
                  <a:latin typeface="標楷體" panose="03000509000000000000" pitchFamily="65" charset="-120"/>
                  <a:ea typeface="標楷體" panose="03000509000000000000" pitchFamily="65" charset="-120"/>
                </a:rPr>
                <a:t>但在某些環境下</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車道標示不清的鄉村道路</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或突發狀況</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突然出現的行人</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仍需手動駕駛 </a:t>
              </a:r>
              <a:r>
                <a:rPr lang="en-US" altLang="zh-TW" sz="2400" dirty="0">
                  <a:latin typeface="標楷體" panose="03000509000000000000" pitchFamily="65" charset="-120"/>
                  <a:ea typeface="標楷體" panose="03000509000000000000" pitchFamily="65" charset="-12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Campbell , </a:t>
              </a:r>
              <a:r>
                <a:rPr lang="en-US" altLang="zh-TW" sz="2400" dirty="0" err="1">
                  <a:latin typeface="Times New Roman" panose="02020603050405020304" pitchFamily="18" charset="0"/>
                  <a:ea typeface="標楷體" panose="03000509000000000000" pitchFamily="65" charset="-120"/>
                  <a:cs typeface="Times New Roman" panose="02020603050405020304" pitchFamily="18" charset="0"/>
                </a:rPr>
                <a:t>Egerstedt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 , How , Murray , 2010</a:t>
              </a:r>
              <a:r>
                <a:rPr lang="en-US" altLang="zh-TW" sz="2400" dirty="0">
                  <a:latin typeface="標楷體" panose="03000509000000000000" pitchFamily="65" charset="-120"/>
                  <a:ea typeface="標楷體" panose="03000509000000000000" pitchFamily="65" charset="-120"/>
                </a:rPr>
                <a:t>)</a:t>
              </a:r>
            </a:p>
          </p:txBody>
        </p:sp>
      </p:grpSp>
      <p:grpSp>
        <p:nvGrpSpPr>
          <p:cNvPr id="17" name="群組 16">
            <a:extLst>
              <a:ext uri="{FF2B5EF4-FFF2-40B4-BE49-F238E27FC236}">
                <a16:creationId xmlns:a16="http://schemas.microsoft.com/office/drawing/2014/main" id="{3CDD9A35-3AC7-42FA-932B-66CDF952BD8F}"/>
              </a:ext>
            </a:extLst>
          </p:cNvPr>
          <p:cNvGrpSpPr/>
          <p:nvPr/>
        </p:nvGrpSpPr>
        <p:grpSpPr>
          <a:xfrm>
            <a:off x="2225236" y="5733143"/>
            <a:ext cx="7741527" cy="749657"/>
            <a:chOff x="1494971" y="5733143"/>
            <a:chExt cx="7741527" cy="749657"/>
          </a:xfrm>
        </p:grpSpPr>
        <p:sp>
          <p:nvSpPr>
            <p:cNvPr id="16" name="矩形: 圓角 15">
              <a:extLst>
                <a:ext uri="{FF2B5EF4-FFF2-40B4-BE49-F238E27FC236}">
                  <a16:creationId xmlns:a16="http://schemas.microsoft.com/office/drawing/2014/main" id="{A0643725-839A-4321-A9A6-0EA5A4FE1E2C}"/>
                </a:ext>
              </a:extLst>
            </p:cNvPr>
            <p:cNvSpPr/>
            <p:nvPr/>
          </p:nvSpPr>
          <p:spPr>
            <a:xfrm>
              <a:off x="1494971" y="5733143"/>
              <a:ext cx="7741527" cy="74965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 name="群組 5">
              <a:extLst>
                <a:ext uri="{FF2B5EF4-FFF2-40B4-BE49-F238E27FC236}">
                  <a16:creationId xmlns:a16="http://schemas.microsoft.com/office/drawing/2014/main" id="{69F9AEEF-E2A6-406E-AF1A-169D172FF34A}"/>
                </a:ext>
              </a:extLst>
            </p:cNvPr>
            <p:cNvGrpSpPr/>
            <p:nvPr/>
          </p:nvGrpSpPr>
          <p:grpSpPr>
            <a:xfrm>
              <a:off x="1972972" y="5865655"/>
              <a:ext cx="7017927" cy="484632"/>
              <a:chOff x="2065470" y="5684381"/>
              <a:chExt cx="7017927" cy="484632"/>
            </a:xfrm>
          </p:grpSpPr>
          <p:sp>
            <p:nvSpPr>
              <p:cNvPr id="3" name="文字方塊 2">
                <a:extLst>
                  <a:ext uri="{FF2B5EF4-FFF2-40B4-BE49-F238E27FC236}">
                    <a16:creationId xmlns:a16="http://schemas.microsoft.com/office/drawing/2014/main" id="{64657CE0-5CFA-44C3-8A3F-D0527B72FA05}"/>
                  </a:ext>
                </a:extLst>
              </p:cNvPr>
              <p:cNvSpPr txBox="1"/>
              <p:nvPr/>
            </p:nvSpPr>
            <p:spPr>
              <a:xfrm>
                <a:off x="2743200" y="5695865"/>
                <a:ext cx="6340197" cy="461665"/>
              </a:xfrm>
              <a:prstGeom prst="rect">
                <a:avLst/>
              </a:prstGeom>
              <a:noFill/>
            </p:spPr>
            <p:txBody>
              <a:bodyPr wrap="none" rtlCol="0">
                <a:spAutoFit/>
              </a:bodyPr>
              <a:lstStyle/>
              <a:p>
                <a:r>
                  <a:rPr lang="zh-TW" altLang="en-US" sz="2400" b="1" dirty="0">
                    <a:solidFill>
                      <a:srgbClr val="FF0000"/>
                    </a:solidFill>
                    <a:latin typeface="標楷體" panose="03000509000000000000" pitchFamily="65" charset="-120"/>
                    <a:ea typeface="標楷體" panose="03000509000000000000" pitchFamily="65" charset="-120"/>
                  </a:rPr>
                  <a:t>如何適當設計高度自動化車輛的控制權的接管</a:t>
                </a:r>
              </a:p>
            </p:txBody>
          </p:sp>
          <p:sp>
            <p:nvSpPr>
              <p:cNvPr id="5" name="箭號: 向右 4">
                <a:extLst>
                  <a:ext uri="{FF2B5EF4-FFF2-40B4-BE49-F238E27FC236}">
                    <a16:creationId xmlns:a16="http://schemas.microsoft.com/office/drawing/2014/main" id="{D5B20A8B-5D1C-4BC8-89C0-6282EC72B074}"/>
                  </a:ext>
                </a:extLst>
              </p:cNvPr>
              <p:cNvSpPr/>
              <p:nvPr/>
            </p:nvSpPr>
            <p:spPr>
              <a:xfrm>
                <a:off x="2065470" y="5684381"/>
                <a:ext cx="6096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spTree>
    <p:extLst>
      <p:ext uri="{BB962C8B-B14F-4D97-AF65-F5344CB8AC3E}">
        <p14:creationId xmlns:p14="http://schemas.microsoft.com/office/powerpoint/2010/main" val="845754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D2719A4-A2E8-471B-9257-A2073B5ACE75}"/>
              </a:ext>
            </a:extLst>
          </p:cNvPr>
          <p:cNvSpPr/>
          <p:nvPr/>
        </p:nvSpPr>
        <p:spPr>
          <a:xfrm>
            <a:off x="293914"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05D96303-42F3-41DE-A3D2-C870EBA0DE2D}"/>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9DE2FEB6-433B-4102-A709-94EBF96E42B7}"/>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01</a:t>
            </a:r>
            <a:endParaRPr lang="zh-TW" altLang="en-US" sz="4400" b="1" dirty="0">
              <a:latin typeface="Times New Roman" panose="02020603050405020304" pitchFamily="18" charset="0"/>
              <a:cs typeface="Times New Roman" panose="02020603050405020304" pitchFamily="18" charset="0"/>
            </a:endParaRPr>
          </a:p>
        </p:txBody>
      </p:sp>
      <p:sp>
        <p:nvSpPr>
          <p:cNvPr id="5" name="文字方塊 4">
            <a:extLst>
              <a:ext uri="{FF2B5EF4-FFF2-40B4-BE49-F238E27FC236}">
                <a16:creationId xmlns:a16="http://schemas.microsoft.com/office/drawing/2014/main" id="{11CB1DC9-AF51-4596-B1A2-E1629BB5104F}"/>
              </a:ext>
            </a:extLst>
          </p:cNvPr>
          <p:cNvSpPr txBox="1"/>
          <p:nvPr/>
        </p:nvSpPr>
        <p:spPr>
          <a:xfrm>
            <a:off x="1301947" y="172273"/>
            <a:ext cx="3247427"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Introduction</a:t>
            </a:r>
            <a:endParaRPr lang="zh-TW" altLang="en-US" sz="4400" b="1" dirty="0">
              <a:latin typeface="Times New Roman" panose="02020603050405020304" pitchFamily="18" charset="0"/>
              <a:cs typeface="Times New Roman" panose="02020603050405020304" pitchFamily="18" charset="0"/>
            </a:endParaRPr>
          </a:p>
        </p:txBody>
      </p:sp>
      <p:sp>
        <p:nvSpPr>
          <p:cNvPr id="9" name="文字方塊 8">
            <a:extLst>
              <a:ext uri="{FF2B5EF4-FFF2-40B4-BE49-F238E27FC236}">
                <a16:creationId xmlns:a16="http://schemas.microsoft.com/office/drawing/2014/main" id="{149DAFE2-4B43-44D3-8BBB-AD55060CA4E4}"/>
              </a:ext>
            </a:extLst>
          </p:cNvPr>
          <p:cNvSpPr txBox="1"/>
          <p:nvPr/>
        </p:nvSpPr>
        <p:spPr>
          <a:xfrm>
            <a:off x="4540925" y="375200"/>
            <a:ext cx="1415772"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研究目的</a:t>
            </a:r>
          </a:p>
        </p:txBody>
      </p:sp>
      <p:sp>
        <p:nvSpPr>
          <p:cNvPr id="10" name="文字方塊 9">
            <a:extLst>
              <a:ext uri="{FF2B5EF4-FFF2-40B4-BE49-F238E27FC236}">
                <a16:creationId xmlns:a16="http://schemas.microsoft.com/office/drawing/2014/main" id="{92F3C320-7A53-4CB6-953E-19BFD73284E7}"/>
              </a:ext>
            </a:extLst>
          </p:cNvPr>
          <p:cNvSpPr txBox="1"/>
          <p:nvPr/>
        </p:nvSpPr>
        <p:spPr>
          <a:xfrm>
            <a:off x="1176636" y="1037477"/>
            <a:ext cx="6907212" cy="461665"/>
          </a:xfrm>
          <a:prstGeom prst="rect">
            <a:avLst/>
          </a:prstGeom>
          <a:noFill/>
        </p:spPr>
        <p:txBody>
          <a:bodyPr wrap="none" rtlCol="0">
            <a:spAutoFit/>
          </a:bodyPr>
          <a:lstStyle/>
          <a:p>
            <a:pPr marL="261938" indent="-261938">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探討不同的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視覺設計，對駕駛員行為的影響</a:t>
            </a:r>
            <a:endParaRPr lang="zh-TW" altLang="en-US" sz="2400" dirty="0">
              <a:latin typeface="標楷體" panose="03000509000000000000" pitchFamily="65" charset="-120"/>
              <a:ea typeface="標楷體" panose="03000509000000000000" pitchFamily="65" charset="-120"/>
            </a:endParaRPr>
          </a:p>
        </p:txBody>
      </p:sp>
      <p:sp>
        <p:nvSpPr>
          <p:cNvPr id="45" name="文字方塊 44">
            <a:extLst>
              <a:ext uri="{FF2B5EF4-FFF2-40B4-BE49-F238E27FC236}">
                <a16:creationId xmlns:a16="http://schemas.microsoft.com/office/drawing/2014/main" id="{373534B8-8615-406F-A509-EC92BFD3BEE2}"/>
              </a:ext>
            </a:extLst>
          </p:cNvPr>
          <p:cNvSpPr txBox="1"/>
          <p:nvPr/>
        </p:nvSpPr>
        <p:spPr>
          <a:xfrm>
            <a:off x="1176636" y="1601391"/>
            <a:ext cx="1680588" cy="461665"/>
          </a:xfrm>
          <a:prstGeom prst="rect">
            <a:avLst/>
          </a:prstGeom>
          <a:noFill/>
        </p:spPr>
        <p:txBody>
          <a:bodyPr wrap="none" rtlCol="0">
            <a:spAutoFit/>
          </a:bodyPr>
          <a:lstStyle/>
          <a:p>
            <a:pPr marL="261938" indent="-261938">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三個假設</a:t>
            </a:r>
            <a:endParaRPr lang="zh-TW" altLang="en-US" sz="2400" dirty="0">
              <a:latin typeface="標楷體" panose="03000509000000000000" pitchFamily="65" charset="-120"/>
              <a:ea typeface="標楷體" panose="03000509000000000000" pitchFamily="65" charset="-120"/>
            </a:endParaRPr>
          </a:p>
        </p:txBody>
      </p:sp>
      <p:grpSp>
        <p:nvGrpSpPr>
          <p:cNvPr id="46" name="群組 45">
            <a:extLst>
              <a:ext uri="{FF2B5EF4-FFF2-40B4-BE49-F238E27FC236}">
                <a16:creationId xmlns:a16="http://schemas.microsoft.com/office/drawing/2014/main" id="{E860633E-0CFF-4E58-B08F-F88906E482C9}"/>
              </a:ext>
            </a:extLst>
          </p:cNvPr>
          <p:cNvGrpSpPr/>
          <p:nvPr/>
        </p:nvGrpSpPr>
        <p:grpSpPr>
          <a:xfrm>
            <a:off x="3207249" y="1654755"/>
            <a:ext cx="8044535" cy="1722621"/>
            <a:chOff x="3000089" y="1427074"/>
            <a:chExt cx="8044535" cy="1722621"/>
          </a:xfrm>
        </p:grpSpPr>
        <p:grpSp>
          <p:nvGrpSpPr>
            <p:cNvPr id="47" name="群組 46">
              <a:extLst>
                <a:ext uri="{FF2B5EF4-FFF2-40B4-BE49-F238E27FC236}">
                  <a16:creationId xmlns:a16="http://schemas.microsoft.com/office/drawing/2014/main" id="{DF4F7D30-6D41-40E8-B006-54798C01E7B8}"/>
                </a:ext>
              </a:extLst>
            </p:cNvPr>
            <p:cNvGrpSpPr/>
            <p:nvPr/>
          </p:nvGrpSpPr>
          <p:grpSpPr>
            <a:xfrm>
              <a:off x="3146474" y="1568598"/>
              <a:ext cx="7141790" cy="1439573"/>
              <a:chOff x="2682884" y="2240370"/>
              <a:chExt cx="7141790" cy="1439573"/>
            </a:xfrm>
          </p:grpSpPr>
          <p:sp>
            <p:nvSpPr>
              <p:cNvPr id="49" name="文字方塊 48">
                <a:extLst>
                  <a:ext uri="{FF2B5EF4-FFF2-40B4-BE49-F238E27FC236}">
                    <a16:creationId xmlns:a16="http://schemas.microsoft.com/office/drawing/2014/main" id="{F7C13C01-A309-4D38-A216-CB4BA84F6932}"/>
                  </a:ext>
                </a:extLst>
              </p:cNvPr>
              <p:cNvSpPr txBox="1"/>
              <p:nvPr/>
            </p:nvSpPr>
            <p:spPr>
              <a:xfrm>
                <a:off x="2682884" y="2240370"/>
                <a:ext cx="3716082" cy="461665"/>
              </a:xfrm>
              <a:prstGeom prst="rect">
                <a:avLst/>
              </a:prstGeom>
              <a:noFill/>
            </p:spPr>
            <p:txBody>
              <a:bodyPr wrap="none" rtlCol="0">
                <a:spAutoFit/>
              </a:bodyPr>
              <a:lstStyle/>
              <a:p>
                <a:r>
                  <a:rPr lang="en-US" altLang="zh-TW" sz="2400" b="1" dirty="0">
                    <a:latin typeface="Times New Roman" panose="02020603050405020304" pitchFamily="18" charset="0"/>
                    <a:cs typeface="Times New Roman" panose="02020603050405020304" pitchFamily="18" charset="0"/>
                  </a:rPr>
                  <a:t>H1</a:t>
                </a:r>
                <a:r>
                  <a:rPr lang="zh-TW" altLang="en-US" sz="2400" b="1" dirty="0">
                    <a:latin typeface="Times New Roman" panose="02020603050405020304" pitchFamily="18" charset="0"/>
                    <a:cs typeface="Times New Roman" panose="02020603050405020304" pitchFamily="18" charset="0"/>
                  </a:rPr>
                  <a:t> </a:t>
                </a:r>
                <a:r>
                  <a:rPr lang="en-US" altLang="zh-TW" sz="2400" b="1"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b="1" dirty="0">
                    <a:latin typeface="標楷體" panose="03000509000000000000" pitchFamily="65" charset="-120"/>
                    <a:ea typeface="標楷體" panose="03000509000000000000" pitchFamily="65" charset="-120"/>
                    <a:cs typeface="Times New Roman" panose="02020603050405020304" pitchFamily="18" charset="0"/>
                  </a:rPr>
                  <a:t>駕駛場景的主要影響</a:t>
                </a:r>
                <a:r>
                  <a:rPr lang="en-US" altLang="zh-TW" sz="2400" b="1" dirty="0">
                    <a:latin typeface="標楷體" panose="03000509000000000000" pitchFamily="65" charset="-120"/>
                    <a:ea typeface="標楷體" panose="03000509000000000000" pitchFamily="65" charset="-120"/>
                    <a:cs typeface="Times New Roman" panose="02020603050405020304" pitchFamily="18" charset="0"/>
                  </a:rPr>
                  <a:t>)</a:t>
                </a:r>
                <a:endParaRPr lang="zh-TW" altLang="en-US" sz="2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50" name="文字方塊 49">
                <a:extLst>
                  <a:ext uri="{FF2B5EF4-FFF2-40B4-BE49-F238E27FC236}">
                    <a16:creationId xmlns:a16="http://schemas.microsoft.com/office/drawing/2014/main" id="{D4C4E786-3096-4620-B1A1-704C790641E4}"/>
                  </a:ext>
                </a:extLst>
              </p:cNvPr>
              <p:cNvSpPr txBox="1"/>
              <p:nvPr/>
            </p:nvSpPr>
            <p:spPr>
              <a:xfrm>
                <a:off x="3048460" y="2544824"/>
                <a:ext cx="6776214" cy="1135119"/>
              </a:xfrm>
              <a:prstGeom prst="rect">
                <a:avLst/>
              </a:prstGeom>
              <a:noFill/>
            </p:spPr>
            <p:txBody>
              <a:bodyPr wrap="none" rtlCol="0">
                <a:spAutoFit/>
              </a:bodyPr>
              <a:lstStyle/>
              <a:p>
                <a:pPr>
                  <a:lnSpc>
                    <a:spcPct val="150000"/>
                  </a:lnSpc>
                </a:pPr>
                <a:r>
                  <a:rPr lang="en-US" altLang="zh-TW" sz="2400" dirty="0">
                    <a:latin typeface="Times New Roman" panose="02020603050405020304" pitchFamily="18" charset="0"/>
                    <a:cs typeface="Times New Roman" panose="02020603050405020304" pitchFamily="18" charset="0"/>
                  </a:rPr>
                  <a:t>H1a</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道路幾何形狀對駕駛員接管行為有主要影響</a:t>
                </a:r>
                <a:endParaRPr lang="en-US" altLang="zh-TW" sz="2400" dirty="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H1b</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車頭時距對駕駛員的接管行為有主效應</a:t>
                </a:r>
              </a:p>
            </p:txBody>
          </p:sp>
        </p:grpSp>
        <p:sp>
          <p:nvSpPr>
            <p:cNvPr id="48" name="矩形 47">
              <a:extLst>
                <a:ext uri="{FF2B5EF4-FFF2-40B4-BE49-F238E27FC236}">
                  <a16:creationId xmlns:a16="http://schemas.microsoft.com/office/drawing/2014/main" id="{383DAAAE-E0F1-42EB-B1D0-4D43F1FB8B61}"/>
                </a:ext>
              </a:extLst>
            </p:cNvPr>
            <p:cNvSpPr/>
            <p:nvPr/>
          </p:nvSpPr>
          <p:spPr>
            <a:xfrm>
              <a:off x="3000089" y="1427074"/>
              <a:ext cx="8044535" cy="172262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grpSp>
      <p:grpSp>
        <p:nvGrpSpPr>
          <p:cNvPr id="51" name="群組 50">
            <a:extLst>
              <a:ext uri="{FF2B5EF4-FFF2-40B4-BE49-F238E27FC236}">
                <a16:creationId xmlns:a16="http://schemas.microsoft.com/office/drawing/2014/main" id="{0C1718F6-FCAC-4151-9E66-D7D359290965}"/>
              </a:ext>
            </a:extLst>
          </p:cNvPr>
          <p:cNvGrpSpPr/>
          <p:nvPr/>
        </p:nvGrpSpPr>
        <p:grpSpPr>
          <a:xfrm>
            <a:off x="3207250" y="3475978"/>
            <a:ext cx="8044535" cy="1722621"/>
            <a:chOff x="3000089" y="3365526"/>
            <a:chExt cx="8044535" cy="1722621"/>
          </a:xfrm>
        </p:grpSpPr>
        <p:grpSp>
          <p:nvGrpSpPr>
            <p:cNvPr id="52" name="群組 51">
              <a:extLst>
                <a:ext uri="{FF2B5EF4-FFF2-40B4-BE49-F238E27FC236}">
                  <a16:creationId xmlns:a16="http://schemas.microsoft.com/office/drawing/2014/main" id="{6C1E259F-3BC6-4803-8768-92219E9B151D}"/>
                </a:ext>
              </a:extLst>
            </p:cNvPr>
            <p:cNvGrpSpPr/>
            <p:nvPr/>
          </p:nvGrpSpPr>
          <p:grpSpPr>
            <a:xfrm>
              <a:off x="3146474" y="3507050"/>
              <a:ext cx="6851647" cy="1439573"/>
              <a:chOff x="2682884" y="3789432"/>
              <a:chExt cx="6851647" cy="1439573"/>
            </a:xfrm>
          </p:grpSpPr>
          <p:sp>
            <p:nvSpPr>
              <p:cNvPr id="54" name="文字方塊 53">
                <a:extLst>
                  <a:ext uri="{FF2B5EF4-FFF2-40B4-BE49-F238E27FC236}">
                    <a16:creationId xmlns:a16="http://schemas.microsoft.com/office/drawing/2014/main" id="{8A0CBA72-3E72-4AC8-8182-A1E6466B3C78}"/>
                  </a:ext>
                </a:extLst>
              </p:cNvPr>
              <p:cNvSpPr txBox="1"/>
              <p:nvPr/>
            </p:nvSpPr>
            <p:spPr>
              <a:xfrm>
                <a:off x="2682884" y="3789432"/>
                <a:ext cx="4639412" cy="461665"/>
              </a:xfrm>
              <a:prstGeom prst="rect">
                <a:avLst/>
              </a:prstGeom>
              <a:noFill/>
            </p:spPr>
            <p:txBody>
              <a:bodyPr wrap="none" rtlCol="0">
                <a:spAutoFit/>
              </a:bodyPr>
              <a:lstStyle/>
              <a:p>
                <a:r>
                  <a:rPr lang="en-US" altLang="zh-TW" sz="2400" b="1" dirty="0">
                    <a:latin typeface="Times New Roman" panose="02020603050405020304" pitchFamily="18" charset="0"/>
                    <a:cs typeface="Times New Roman" panose="02020603050405020304" pitchFamily="18" charset="0"/>
                  </a:rPr>
                  <a:t>H2</a:t>
                </a:r>
                <a:r>
                  <a:rPr lang="zh-TW" altLang="en-US" sz="2400" b="1" dirty="0">
                    <a:latin typeface="Times New Roman" panose="02020603050405020304" pitchFamily="18" charset="0"/>
                    <a:cs typeface="Times New Roman" panose="02020603050405020304" pitchFamily="18" charset="0"/>
                  </a:rPr>
                  <a:t> </a:t>
                </a:r>
                <a:r>
                  <a:rPr lang="en-US" altLang="zh-TW" sz="2400" b="1"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b="1" dirty="0">
                    <a:latin typeface="標楷體" panose="03000509000000000000" pitchFamily="65" charset="-120"/>
                    <a:ea typeface="標楷體" panose="03000509000000000000" pitchFamily="65" charset="-120"/>
                    <a:cs typeface="Times New Roman" panose="02020603050405020304" pitchFamily="18" charset="0"/>
                  </a:rPr>
                  <a:t>接管請求設計方案的主效應</a:t>
                </a:r>
                <a:r>
                  <a:rPr lang="en-US" altLang="zh-TW" sz="2400" b="1" dirty="0">
                    <a:latin typeface="標楷體" panose="03000509000000000000" pitchFamily="65" charset="-120"/>
                    <a:ea typeface="標楷體" panose="03000509000000000000" pitchFamily="65" charset="-120"/>
                    <a:cs typeface="Times New Roman" panose="02020603050405020304" pitchFamily="18" charset="0"/>
                  </a:rPr>
                  <a:t>)</a:t>
                </a:r>
                <a:endParaRPr lang="zh-TW" altLang="en-US" sz="2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55" name="文字方塊 54">
                <a:extLst>
                  <a:ext uri="{FF2B5EF4-FFF2-40B4-BE49-F238E27FC236}">
                    <a16:creationId xmlns:a16="http://schemas.microsoft.com/office/drawing/2014/main" id="{CE923ECF-8875-4291-B128-0CC3174845CC}"/>
                  </a:ext>
                </a:extLst>
              </p:cNvPr>
              <p:cNvSpPr txBox="1"/>
              <p:nvPr/>
            </p:nvSpPr>
            <p:spPr>
              <a:xfrm>
                <a:off x="3048460" y="4093886"/>
                <a:ext cx="6486071" cy="1135119"/>
              </a:xfrm>
              <a:prstGeom prst="rect">
                <a:avLst/>
              </a:prstGeom>
              <a:noFill/>
            </p:spPr>
            <p:txBody>
              <a:bodyPr wrap="none" rtlCol="0">
                <a:spAutoFit/>
              </a:bodyPr>
              <a:lstStyle/>
              <a:p>
                <a:pPr>
                  <a:lnSpc>
                    <a:spcPct val="150000"/>
                  </a:lnSpc>
                </a:pPr>
                <a:r>
                  <a:rPr lang="en-US" altLang="zh-TW" sz="2400" dirty="0">
                    <a:latin typeface="Times New Roman" panose="02020603050405020304" pitchFamily="18" charset="0"/>
                    <a:cs typeface="Times New Roman" panose="02020603050405020304" pitchFamily="18" charset="0"/>
                  </a:rPr>
                  <a:t>H2a</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概念對駕駛員的接管行為有主要影響</a:t>
                </a:r>
                <a:endParaRPr lang="en-US" altLang="zh-TW" sz="2400" dirty="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H2b</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接管順序對駕駛員的接管行為有主要影響</a:t>
                </a:r>
              </a:p>
            </p:txBody>
          </p:sp>
        </p:grpSp>
        <p:sp>
          <p:nvSpPr>
            <p:cNvPr id="53" name="矩形 52">
              <a:extLst>
                <a:ext uri="{FF2B5EF4-FFF2-40B4-BE49-F238E27FC236}">
                  <a16:creationId xmlns:a16="http://schemas.microsoft.com/office/drawing/2014/main" id="{5CC5DF7F-559D-4365-9C53-E4D405BE657F}"/>
                </a:ext>
              </a:extLst>
            </p:cNvPr>
            <p:cNvSpPr/>
            <p:nvPr/>
          </p:nvSpPr>
          <p:spPr>
            <a:xfrm>
              <a:off x="3000089" y="3365526"/>
              <a:ext cx="8044535" cy="172262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6" name="群組 55">
            <a:extLst>
              <a:ext uri="{FF2B5EF4-FFF2-40B4-BE49-F238E27FC236}">
                <a16:creationId xmlns:a16="http://schemas.microsoft.com/office/drawing/2014/main" id="{D166FAC0-E3DC-4669-B79C-AD39A1BF726B}"/>
              </a:ext>
            </a:extLst>
          </p:cNvPr>
          <p:cNvGrpSpPr/>
          <p:nvPr/>
        </p:nvGrpSpPr>
        <p:grpSpPr>
          <a:xfrm>
            <a:off x="3207250" y="5297201"/>
            <a:ext cx="8044535" cy="1265393"/>
            <a:chOff x="3000089" y="5217407"/>
            <a:chExt cx="8044535" cy="1265393"/>
          </a:xfrm>
        </p:grpSpPr>
        <p:grpSp>
          <p:nvGrpSpPr>
            <p:cNvPr id="57" name="群組 56">
              <a:extLst>
                <a:ext uri="{FF2B5EF4-FFF2-40B4-BE49-F238E27FC236}">
                  <a16:creationId xmlns:a16="http://schemas.microsoft.com/office/drawing/2014/main" id="{E6201870-4B17-4D3C-B3C4-CF18576CFEDE}"/>
                </a:ext>
              </a:extLst>
            </p:cNvPr>
            <p:cNvGrpSpPr/>
            <p:nvPr/>
          </p:nvGrpSpPr>
          <p:grpSpPr>
            <a:xfrm>
              <a:off x="3146474" y="5407316"/>
              <a:ext cx="7751765" cy="885575"/>
              <a:chOff x="2682884" y="5338494"/>
              <a:chExt cx="7751765" cy="885575"/>
            </a:xfrm>
          </p:grpSpPr>
          <p:sp>
            <p:nvSpPr>
              <p:cNvPr id="59" name="文字方塊 58">
                <a:extLst>
                  <a:ext uri="{FF2B5EF4-FFF2-40B4-BE49-F238E27FC236}">
                    <a16:creationId xmlns:a16="http://schemas.microsoft.com/office/drawing/2014/main" id="{7A6475AB-1825-4F9C-91C8-C9A2FA379A7F}"/>
                  </a:ext>
                </a:extLst>
              </p:cNvPr>
              <p:cNvSpPr txBox="1"/>
              <p:nvPr/>
            </p:nvSpPr>
            <p:spPr>
              <a:xfrm>
                <a:off x="2682884" y="5338494"/>
                <a:ext cx="6486071" cy="461665"/>
              </a:xfrm>
              <a:prstGeom prst="rect">
                <a:avLst/>
              </a:prstGeom>
              <a:noFill/>
            </p:spPr>
            <p:txBody>
              <a:bodyPr wrap="none" rtlCol="0">
                <a:spAutoFit/>
              </a:bodyPr>
              <a:lstStyle/>
              <a:p>
                <a:r>
                  <a:rPr lang="en-US" altLang="zh-TW" sz="2400" b="1" dirty="0">
                    <a:latin typeface="Times New Roman" panose="02020603050405020304" pitchFamily="18" charset="0"/>
                    <a:cs typeface="Times New Roman" panose="02020603050405020304" pitchFamily="18" charset="0"/>
                  </a:rPr>
                  <a:t>H3</a:t>
                </a:r>
                <a:r>
                  <a:rPr lang="zh-TW" altLang="en-US" sz="2400" b="1" dirty="0">
                    <a:latin typeface="Times New Roman" panose="02020603050405020304" pitchFamily="18" charset="0"/>
                    <a:cs typeface="Times New Roman" panose="02020603050405020304" pitchFamily="18" charset="0"/>
                  </a:rPr>
                  <a:t> </a:t>
                </a:r>
                <a:r>
                  <a:rPr lang="en-US" altLang="zh-TW" sz="2400" b="1"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b="1" dirty="0">
                    <a:latin typeface="標楷體" panose="03000509000000000000" pitchFamily="65" charset="-120"/>
                    <a:ea typeface="標楷體" panose="03000509000000000000" pitchFamily="65" charset="-120"/>
                    <a:cs typeface="Times New Roman" panose="02020603050405020304" pitchFamily="18" charset="0"/>
                  </a:rPr>
                  <a:t>駕駛場景與接管情求設計方案的交互作用</a:t>
                </a:r>
                <a:r>
                  <a:rPr lang="en-US" altLang="zh-TW" sz="2400" b="1" dirty="0">
                    <a:latin typeface="標楷體" panose="03000509000000000000" pitchFamily="65" charset="-120"/>
                    <a:ea typeface="標楷體" panose="03000509000000000000" pitchFamily="65" charset="-120"/>
                    <a:cs typeface="Times New Roman" panose="02020603050405020304" pitchFamily="18" charset="0"/>
                  </a:rPr>
                  <a:t>)</a:t>
                </a:r>
                <a:endParaRPr lang="zh-TW" altLang="en-US" sz="2400" b="1"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60" name="文字方塊 59">
                <a:extLst>
                  <a:ext uri="{FF2B5EF4-FFF2-40B4-BE49-F238E27FC236}">
                    <a16:creationId xmlns:a16="http://schemas.microsoft.com/office/drawing/2014/main" id="{ED4F0316-9C71-46AA-B3ED-51A99A67D885}"/>
                  </a:ext>
                </a:extLst>
              </p:cNvPr>
              <p:cNvSpPr txBox="1"/>
              <p:nvPr/>
            </p:nvSpPr>
            <p:spPr>
              <a:xfrm>
                <a:off x="3048460" y="5642948"/>
                <a:ext cx="7386189" cy="581121"/>
              </a:xfrm>
              <a:prstGeom prst="rect">
                <a:avLst/>
              </a:prstGeom>
              <a:noFill/>
            </p:spPr>
            <p:txBody>
              <a:bodyPr wrap="none" rtlCol="0">
                <a:spAutoFit/>
              </a:bodyPr>
              <a:lstStyle/>
              <a:p>
                <a:pPr>
                  <a:lnSpc>
                    <a:spcPct val="150000"/>
                  </a:lnSpc>
                </a:pPr>
                <a:r>
                  <a:rPr lang="en-US" altLang="zh-TW" sz="2400" dirty="0">
                    <a:latin typeface="Times New Roman" panose="02020603050405020304" pitchFamily="18" charset="0"/>
                    <a:cs typeface="Times New Roman" panose="02020603050405020304" pitchFamily="18" charset="0"/>
                  </a:rPr>
                  <a:t>H3a</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駕駛場景和</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latin typeface="標楷體" panose="03000509000000000000" pitchFamily="65" charset="-120"/>
                    <a:ea typeface="標楷體" panose="03000509000000000000" pitchFamily="65" charset="-120"/>
                    <a:cs typeface="Times New Roman" panose="02020603050405020304" pitchFamily="18" charset="0"/>
                  </a:rPr>
                  <a:t>設計將對駕駛員的行為產生影響</a:t>
                </a:r>
              </a:p>
            </p:txBody>
          </p:sp>
        </p:grpSp>
        <p:sp>
          <p:nvSpPr>
            <p:cNvPr id="58" name="矩形 57">
              <a:extLst>
                <a:ext uri="{FF2B5EF4-FFF2-40B4-BE49-F238E27FC236}">
                  <a16:creationId xmlns:a16="http://schemas.microsoft.com/office/drawing/2014/main" id="{F61365A9-BEBB-477C-866A-446AF5F11889}"/>
                </a:ext>
              </a:extLst>
            </p:cNvPr>
            <p:cNvSpPr/>
            <p:nvPr/>
          </p:nvSpPr>
          <p:spPr>
            <a:xfrm>
              <a:off x="3000089" y="5217407"/>
              <a:ext cx="8044535" cy="1265393"/>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359117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44DA468F-D814-4487-AEDA-AF25ECEA0DF0}"/>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507A07C2-9907-4179-8CCA-C2D7932E560F}"/>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4337993B-5D0A-41FC-A07A-80C1A7E434FF}"/>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01</a:t>
            </a:r>
            <a:endParaRPr lang="zh-TW" altLang="en-US" sz="4400" b="1" dirty="0">
              <a:latin typeface="Times New Roman" panose="02020603050405020304" pitchFamily="18" charset="0"/>
              <a:cs typeface="Times New Roman" panose="02020603050405020304" pitchFamily="18" charset="0"/>
            </a:endParaRPr>
          </a:p>
        </p:txBody>
      </p:sp>
      <p:sp>
        <p:nvSpPr>
          <p:cNvPr id="5" name="文字方塊 4">
            <a:extLst>
              <a:ext uri="{FF2B5EF4-FFF2-40B4-BE49-F238E27FC236}">
                <a16:creationId xmlns:a16="http://schemas.microsoft.com/office/drawing/2014/main" id="{8C27AB17-4EE4-413D-9A09-2E7455EF68A2}"/>
              </a:ext>
            </a:extLst>
          </p:cNvPr>
          <p:cNvSpPr txBox="1"/>
          <p:nvPr/>
        </p:nvSpPr>
        <p:spPr>
          <a:xfrm>
            <a:off x="1301947" y="172273"/>
            <a:ext cx="3247427"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Introduction</a:t>
            </a:r>
            <a:endParaRPr lang="zh-TW" altLang="en-US" sz="4400" b="1" dirty="0">
              <a:latin typeface="Times New Roman" panose="02020603050405020304" pitchFamily="18" charset="0"/>
              <a:cs typeface="Times New Roman" panose="02020603050405020304" pitchFamily="18" charset="0"/>
            </a:endParaRPr>
          </a:p>
        </p:txBody>
      </p:sp>
      <p:sp>
        <p:nvSpPr>
          <p:cNvPr id="6" name="文字方塊 5">
            <a:extLst>
              <a:ext uri="{FF2B5EF4-FFF2-40B4-BE49-F238E27FC236}">
                <a16:creationId xmlns:a16="http://schemas.microsoft.com/office/drawing/2014/main" id="{2916C7DD-6986-4D9A-977C-ACBC9CD04A39}"/>
              </a:ext>
            </a:extLst>
          </p:cNvPr>
          <p:cNvSpPr txBox="1"/>
          <p:nvPr/>
        </p:nvSpPr>
        <p:spPr>
          <a:xfrm>
            <a:off x="4540925" y="375200"/>
            <a:ext cx="5109091"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文獻探討</a:t>
            </a:r>
            <a:r>
              <a:rPr lang="en-US" altLang="zh-TW" sz="2400" u="sng" dirty="0">
                <a:latin typeface="標楷體" panose="03000509000000000000" pitchFamily="65" charset="-120"/>
                <a:ea typeface="標楷體" panose="03000509000000000000" pitchFamily="65" charset="-120"/>
              </a:rPr>
              <a:t>-</a:t>
            </a:r>
            <a:r>
              <a:rPr lang="zh-TW" altLang="en-US" sz="2400" u="sng" dirty="0">
                <a:latin typeface="標楷體" panose="03000509000000000000" pitchFamily="65" charset="-120"/>
                <a:ea typeface="標楷體" panose="03000509000000000000" pitchFamily="65" charset="-120"/>
              </a:rPr>
              <a:t>駕駛條件的影響</a:t>
            </a:r>
            <a:r>
              <a:rPr lang="en-US" altLang="zh-TW" sz="2400" u="sng" dirty="0">
                <a:latin typeface="標楷體" panose="03000509000000000000" pitchFamily="65" charset="-120"/>
                <a:ea typeface="標楷體" panose="03000509000000000000" pitchFamily="65" charset="-120"/>
              </a:rPr>
              <a:t>-</a:t>
            </a:r>
            <a:r>
              <a:rPr lang="zh-TW" altLang="en-US" sz="2400" u="sng" dirty="0">
                <a:latin typeface="標楷體" panose="03000509000000000000" pitchFamily="65" charset="-120"/>
                <a:ea typeface="標楷體" panose="03000509000000000000" pitchFamily="65" charset="-120"/>
              </a:rPr>
              <a:t>道路曲率</a:t>
            </a:r>
          </a:p>
        </p:txBody>
      </p:sp>
      <p:graphicFrame>
        <p:nvGraphicFramePr>
          <p:cNvPr id="8" name="表格 7">
            <a:extLst>
              <a:ext uri="{FF2B5EF4-FFF2-40B4-BE49-F238E27FC236}">
                <a16:creationId xmlns:a16="http://schemas.microsoft.com/office/drawing/2014/main" id="{BFDE8371-B4CA-4EA7-A5A3-26D9F2A9CCB5}"/>
              </a:ext>
            </a:extLst>
          </p:cNvPr>
          <p:cNvGraphicFramePr>
            <a:graphicFrameLocks noGrp="1"/>
          </p:cNvGraphicFramePr>
          <p:nvPr>
            <p:extLst>
              <p:ext uri="{D42A27DB-BD31-4B8C-83A1-F6EECF244321}">
                <p14:modId xmlns:p14="http://schemas.microsoft.com/office/powerpoint/2010/main" val="2192402184"/>
              </p:ext>
            </p:extLst>
          </p:nvPr>
        </p:nvGraphicFramePr>
        <p:xfrm>
          <a:off x="411643" y="1447460"/>
          <a:ext cx="11368713" cy="4379957"/>
        </p:xfrm>
        <a:graphic>
          <a:graphicData uri="http://schemas.openxmlformats.org/drawingml/2006/table">
            <a:tbl>
              <a:tblPr firstRow="1" bandRow="1">
                <a:tableStyleId>{5C22544A-7EE6-4342-B048-85BDC9FD1C3A}</a:tableStyleId>
              </a:tblPr>
              <a:tblGrid>
                <a:gridCol w="2922107">
                  <a:extLst>
                    <a:ext uri="{9D8B030D-6E8A-4147-A177-3AD203B41FA5}">
                      <a16:colId xmlns:a16="http://schemas.microsoft.com/office/drawing/2014/main" val="3229303754"/>
                    </a:ext>
                  </a:extLst>
                </a:gridCol>
                <a:gridCol w="952499">
                  <a:extLst>
                    <a:ext uri="{9D8B030D-6E8A-4147-A177-3AD203B41FA5}">
                      <a16:colId xmlns:a16="http://schemas.microsoft.com/office/drawing/2014/main" val="3998559042"/>
                    </a:ext>
                  </a:extLst>
                </a:gridCol>
                <a:gridCol w="7494107">
                  <a:extLst>
                    <a:ext uri="{9D8B030D-6E8A-4147-A177-3AD203B41FA5}">
                      <a16:colId xmlns:a16="http://schemas.microsoft.com/office/drawing/2014/main" val="2428056322"/>
                    </a:ext>
                  </a:extLst>
                </a:gridCol>
              </a:tblGrid>
              <a:tr h="370840">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作者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年份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內容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27631339"/>
                  </a:ext>
                </a:extLst>
              </a:tr>
              <a:tr h="560769">
                <a:tc>
                  <a:txBody>
                    <a:bodyPr/>
                    <a:lstStyle/>
                    <a:p>
                      <a:r>
                        <a:rPr lang="en-US" altLang="zh-TW" sz="2400" dirty="0">
                          <a:solidFill>
                            <a:sysClr val="windowText" lastClr="000000"/>
                          </a:solidFill>
                          <a:latin typeface="Times New Roman" panose="02020603050405020304" pitchFamily="18" charset="0"/>
                          <a:cs typeface="Times New Roman" panose="02020603050405020304" pitchFamily="18" charset="0"/>
                        </a:rPr>
                        <a:t>ERSO</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2015</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2004~2013</a:t>
                      </a:r>
                      <a:r>
                        <a:rPr lang="zh-TW" altLang="en-US" sz="2400" dirty="0">
                          <a:solidFill>
                            <a:sysClr val="windowText" lastClr="000000"/>
                          </a:solidFill>
                          <a:latin typeface="標楷體" panose="03000509000000000000" pitchFamily="65" charset="-120"/>
                          <a:ea typeface="標楷體" panose="03000509000000000000" pitchFamily="65" charset="-120"/>
                        </a:rPr>
                        <a:t>年間，超過</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210,000</a:t>
                      </a:r>
                      <a:r>
                        <a:rPr lang="zh-TW" altLang="en-US" sz="2400" dirty="0">
                          <a:solidFill>
                            <a:sysClr val="windowText" lastClr="000000"/>
                          </a:solidFill>
                          <a:latin typeface="標楷體" panose="03000509000000000000" pitchFamily="65" charset="-120"/>
                          <a:ea typeface="標楷體" panose="03000509000000000000" pitchFamily="65" charset="-120"/>
                        </a:rPr>
                        <a:t>的人在歐洲鄉村道路上喪命，約佔歐盟所有道路死亡人數的</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55%</a:t>
                      </a:r>
                      <a:endParaRPr lang="zh-TW" altLang="en-US"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5042304"/>
                  </a:ext>
                </a:extLst>
              </a:tr>
              <a:tr h="560769">
                <a:tc>
                  <a:txBody>
                    <a:bodyPr/>
                    <a:lstStyle/>
                    <a:p>
                      <a:r>
                        <a:rPr lang="en-US" altLang="zh-TW" sz="2400" dirty="0">
                          <a:solidFill>
                            <a:sysClr val="windowText" lastClr="000000"/>
                          </a:solidFill>
                          <a:latin typeface="Times New Roman" panose="02020603050405020304" pitchFamily="18" charset="0"/>
                          <a:cs typeface="Times New Roman" panose="02020603050405020304" pitchFamily="18" charset="0"/>
                        </a:rPr>
                        <a:t>Cheung</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2019</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00000"/>
                        </a:lnSpc>
                      </a:pPr>
                      <a:r>
                        <a:rPr lang="zh-TW" altLang="en-US" sz="2400" dirty="0">
                          <a:solidFill>
                            <a:sysClr val="windowText" lastClr="000000"/>
                          </a:solidFill>
                          <a:latin typeface="標楷體" panose="03000509000000000000" pitchFamily="65" charset="-120"/>
                          <a:ea typeface="標楷體" panose="03000509000000000000" pitchFamily="65" charset="-120"/>
                        </a:rPr>
                        <a:t>在</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2008</a:t>
                      </a:r>
                      <a:r>
                        <a:rPr lang="zh-TW" altLang="en-US" sz="2400" dirty="0">
                          <a:solidFill>
                            <a:sysClr val="windowText" lastClr="000000"/>
                          </a:solidFill>
                          <a:latin typeface="標楷體" panose="03000509000000000000" pitchFamily="65" charset="-120"/>
                          <a:ea typeface="標楷體" panose="03000509000000000000" pitchFamily="65" charset="-120"/>
                        </a:rPr>
                        <a:t>年，美國超過</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27%</a:t>
                      </a:r>
                      <a:r>
                        <a:rPr lang="zh-TW" altLang="en-US" sz="2400" dirty="0">
                          <a:solidFill>
                            <a:sysClr val="windowText" lastClr="000000"/>
                          </a:solidFill>
                          <a:latin typeface="標楷體" panose="03000509000000000000" pitchFamily="65" charset="-120"/>
                          <a:ea typeface="標楷體" panose="03000509000000000000" pitchFamily="65" charset="-120"/>
                        </a:rPr>
                        <a:t>的致命車禍發生在水平曲線處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960548"/>
                  </a:ext>
                </a:extLst>
              </a:tr>
              <a:tr h="556726">
                <a:tc>
                  <a:txBody>
                    <a:bodyPr/>
                    <a:lstStyle/>
                    <a:p>
                      <a:r>
                        <a:rPr lang="en-US" altLang="zh-TW" sz="2400" dirty="0">
                          <a:solidFill>
                            <a:sysClr val="windowText" lastClr="000000"/>
                          </a:solidFill>
                          <a:latin typeface="Times New Roman" panose="02020603050405020304" pitchFamily="18" charset="0"/>
                          <a:cs typeface="Times New Roman" panose="02020603050405020304" pitchFamily="18" charset="0"/>
                        </a:rPr>
                        <a:t>Haynes et al.</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2008</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ct val="100000"/>
                        </a:lnSpc>
                      </a:pPr>
                      <a:r>
                        <a:rPr lang="zh-TW" altLang="en-US" sz="2400" dirty="0">
                          <a:solidFill>
                            <a:sysClr val="windowText" lastClr="000000"/>
                          </a:solidFill>
                          <a:latin typeface="標楷體" panose="03000509000000000000" pitchFamily="65" charset="-120"/>
                          <a:ea typeface="標楷體" panose="03000509000000000000" pitchFamily="65" charset="-120"/>
                        </a:rPr>
                        <a:t>道路曲率與事故率之間的高度關聯已得到廣泛認可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335285"/>
                  </a:ext>
                </a:extLst>
              </a:tr>
              <a:tr h="556726">
                <a:tc>
                  <a:txBody>
                    <a:bodyPr/>
                    <a:lstStyle/>
                    <a:p>
                      <a:r>
                        <a:rPr lang="en-US" altLang="zh-TW" sz="2400" dirty="0" err="1">
                          <a:solidFill>
                            <a:sysClr val="windowText" lastClr="000000"/>
                          </a:solidFill>
                          <a:latin typeface="Times New Roman" panose="02020603050405020304" pitchFamily="18" charset="0"/>
                          <a:cs typeface="Times New Roman" panose="02020603050405020304" pitchFamily="18" charset="0"/>
                        </a:rPr>
                        <a:t>Karlaftis</a:t>
                      </a:r>
                      <a:r>
                        <a:rPr lang="en-US" altLang="zh-TW" sz="2400" dirty="0">
                          <a:solidFill>
                            <a:sysClr val="windowText" lastClr="000000"/>
                          </a:solidFill>
                          <a:latin typeface="Times New Roman" panose="02020603050405020304" pitchFamily="18" charset="0"/>
                          <a:cs typeface="Times New Roman" panose="02020603050405020304" pitchFamily="18" charset="0"/>
                        </a:rPr>
                        <a:t> , </a:t>
                      </a:r>
                      <a:r>
                        <a:rPr lang="en-US" altLang="zh-TW" sz="2400" dirty="0" err="1">
                          <a:solidFill>
                            <a:sysClr val="windowText" lastClr="000000"/>
                          </a:solidFill>
                          <a:latin typeface="Times New Roman" panose="02020603050405020304" pitchFamily="18" charset="0"/>
                          <a:cs typeface="Times New Roman" panose="02020603050405020304" pitchFamily="18" charset="0"/>
                        </a:rPr>
                        <a:t>Golias</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2002</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ct val="150000"/>
                        </a:lnSpc>
                      </a:pPr>
                      <a:endParaRPr lang="zh-TW" altLang="en-US" sz="2400" dirty="0">
                        <a:solidFill>
                          <a:sysClr val="windowText" lastClr="000000"/>
                        </a:solidFill>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0944324"/>
                  </a:ext>
                </a:extLst>
              </a:tr>
              <a:tr h="556726">
                <a:tc>
                  <a:txBody>
                    <a:bodyPr/>
                    <a:lstStyle/>
                    <a:p>
                      <a:r>
                        <a:rPr lang="en-US" altLang="zh-TW" sz="2400" dirty="0" err="1">
                          <a:solidFill>
                            <a:sysClr val="windowText" lastClr="000000"/>
                          </a:solidFill>
                          <a:latin typeface="Times New Roman" panose="02020603050405020304" pitchFamily="18" charset="0"/>
                          <a:cs typeface="Times New Roman" panose="02020603050405020304" pitchFamily="18" charset="0"/>
                        </a:rPr>
                        <a:t>Naujoks</a:t>
                      </a:r>
                      <a:r>
                        <a:rPr lang="en-US" altLang="zh-TW" sz="2400" dirty="0">
                          <a:solidFill>
                            <a:sysClr val="windowText" lastClr="000000"/>
                          </a:solidFill>
                          <a:latin typeface="Times New Roman" panose="02020603050405020304" pitchFamily="18" charset="0"/>
                          <a:cs typeface="Times New Roman" panose="02020603050405020304" pitchFamily="18" charset="0"/>
                        </a:rPr>
                        <a:t> et al.</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2014</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駕駛員需要更多的時間對高道路曲率情況下出現的</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solidFill>
                            <a:sysClr val="windowText" lastClr="000000"/>
                          </a:solidFill>
                          <a:latin typeface="標楷體" panose="03000509000000000000" pitchFamily="65" charset="-120"/>
                          <a:ea typeface="標楷體" panose="03000509000000000000" pitchFamily="65" charset="-120"/>
                        </a:rPr>
                        <a:t>做出反應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50805446"/>
                  </a:ext>
                </a:extLst>
              </a:tr>
            </a:tbl>
          </a:graphicData>
        </a:graphic>
      </p:graphicFrame>
    </p:spTree>
    <p:extLst>
      <p:ext uri="{BB962C8B-B14F-4D97-AF65-F5344CB8AC3E}">
        <p14:creationId xmlns:p14="http://schemas.microsoft.com/office/powerpoint/2010/main" val="4153879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C2BD6CA-C006-4F20-8C23-F27326F3D086}"/>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AC76E38F-8A0F-4D90-B51A-278C7098DD2D}"/>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B6ED893B-59D9-4B51-8223-C6A35014ACF3}"/>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01</a:t>
            </a:r>
            <a:endParaRPr lang="zh-TW" altLang="en-US" sz="4400" b="1" dirty="0">
              <a:latin typeface="Times New Roman" panose="02020603050405020304" pitchFamily="18" charset="0"/>
              <a:cs typeface="Times New Roman" panose="02020603050405020304" pitchFamily="18" charset="0"/>
            </a:endParaRPr>
          </a:p>
        </p:txBody>
      </p:sp>
      <p:sp>
        <p:nvSpPr>
          <p:cNvPr id="5" name="文字方塊 4">
            <a:extLst>
              <a:ext uri="{FF2B5EF4-FFF2-40B4-BE49-F238E27FC236}">
                <a16:creationId xmlns:a16="http://schemas.microsoft.com/office/drawing/2014/main" id="{DBC5F1C5-B3AF-4CC6-A09E-5046C7992317}"/>
              </a:ext>
            </a:extLst>
          </p:cNvPr>
          <p:cNvSpPr txBox="1"/>
          <p:nvPr/>
        </p:nvSpPr>
        <p:spPr>
          <a:xfrm>
            <a:off x="1301947" y="172273"/>
            <a:ext cx="3247427"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Introduction</a:t>
            </a:r>
            <a:endParaRPr lang="zh-TW" altLang="en-US" sz="4400" b="1" dirty="0">
              <a:latin typeface="Times New Roman" panose="02020603050405020304" pitchFamily="18" charset="0"/>
              <a:cs typeface="Times New Roman" panose="02020603050405020304" pitchFamily="18" charset="0"/>
            </a:endParaRPr>
          </a:p>
        </p:txBody>
      </p:sp>
      <p:graphicFrame>
        <p:nvGraphicFramePr>
          <p:cNvPr id="8" name="表格 7">
            <a:extLst>
              <a:ext uri="{FF2B5EF4-FFF2-40B4-BE49-F238E27FC236}">
                <a16:creationId xmlns:a16="http://schemas.microsoft.com/office/drawing/2014/main" id="{B465E31C-9109-4D15-B559-709D8EF77568}"/>
              </a:ext>
            </a:extLst>
          </p:cNvPr>
          <p:cNvGraphicFramePr>
            <a:graphicFrameLocks noGrp="1"/>
          </p:cNvGraphicFramePr>
          <p:nvPr>
            <p:extLst>
              <p:ext uri="{D42A27DB-BD31-4B8C-83A1-F6EECF244321}">
                <p14:modId xmlns:p14="http://schemas.microsoft.com/office/powerpoint/2010/main" val="851205402"/>
              </p:ext>
            </p:extLst>
          </p:nvPr>
        </p:nvGraphicFramePr>
        <p:xfrm>
          <a:off x="411643" y="1447460"/>
          <a:ext cx="11368713" cy="4405886"/>
        </p:xfrm>
        <a:graphic>
          <a:graphicData uri="http://schemas.openxmlformats.org/drawingml/2006/table">
            <a:tbl>
              <a:tblPr firstRow="1" bandRow="1">
                <a:tableStyleId>{5C22544A-7EE6-4342-B048-85BDC9FD1C3A}</a:tableStyleId>
              </a:tblPr>
              <a:tblGrid>
                <a:gridCol w="2922107">
                  <a:extLst>
                    <a:ext uri="{9D8B030D-6E8A-4147-A177-3AD203B41FA5}">
                      <a16:colId xmlns:a16="http://schemas.microsoft.com/office/drawing/2014/main" val="3229303754"/>
                    </a:ext>
                  </a:extLst>
                </a:gridCol>
                <a:gridCol w="952499">
                  <a:extLst>
                    <a:ext uri="{9D8B030D-6E8A-4147-A177-3AD203B41FA5}">
                      <a16:colId xmlns:a16="http://schemas.microsoft.com/office/drawing/2014/main" val="3998559042"/>
                    </a:ext>
                  </a:extLst>
                </a:gridCol>
                <a:gridCol w="7494107">
                  <a:extLst>
                    <a:ext uri="{9D8B030D-6E8A-4147-A177-3AD203B41FA5}">
                      <a16:colId xmlns:a16="http://schemas.microsoft.com/office/drawing/2014/main" val="2428056322"/>
                    </a:ext>
                  </a:extLst>
                </a:gridCol>
              </a:tblGrid>
              <a:tr h="370840">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作者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年份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內容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27631339"/>
                  </a:ext>
                </a:extLst>
              </a:tr>
              <a:tr h="560769">
                <a:tc>
                  <a:txBody>
                    <a:bodyPr/>
                    <a:lstStyle/>
                    <a:p>
                      <a:r>
                        <a:rPr lang="en-US" altLang="zh-TW" sz="2400" dirty="0">
                          <a:solidFill>
                            <a:sysClr val="windowText" lastClr="000000"/>
                          </a:solidFill>
                          <a:latin typeface="Times New Roman" panose="02020603050405020304" pitchFamily="18" charset="0"/>
                          <a:cs typeface="Times New Roman" panose="02020603050405020304" pitchFamily="18" charset="0"/>
                        </a:rPr>
                        <a:t>McMillin , Sanford</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1998</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高度自動化駕駛可以透過減少車距來節省燃料並增加道路的使用率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5042304"/>
                  </a:ext>
                </a:extLst>
              </a:tr>
              <a:tr h="560769">
                <a:tc>
                  <a:txBody>
                    <a:bodyPr/>
                    <a:lstStyle/>
                    <a:p>
                      <a:r>
                        <a:rPr lang="en-US" altLang="zh-TW" sz="2400" dirty="0" err="1">
                          <a:solidFill>
                            <a:sysClr val="windowText" lastClr="000000"/>
                          </a:solidFill>
                          <a:latin typeface="Times New Roman" panose="02020603050405020304" pitchFamily="18" charset="0"/>
                          <a:cs typeface="Times New Roman" panose="02020603050405020304" pitchFamily="18" charset="0"/>
                        </a:rPr>
                        <a:t>Volgel</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2002</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在</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solidFill>
                            <a:sysClr val="windowText" lastClr="000000"/>
                          </a:solidFill>
                          <a:latin typeface="標楷體" panose="03000509000000000000" pitchFamily="65" charset="-120"/>
                          <a:ea typeface="標楷體" panose="03000509000000000000" pitchFamily="65" charset="-120"/>
                        </a:rPr>
                        <a:t>期間，小車距可能帶來安全風險，尤其是當駕駛情況的特徵發生變化時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960548"/>
                  </a:ext>
                </a:extLst>
              </a:tr>
              <a:tr h="556726">
                <a:tc>
                  <a:txBody>
                    <a:bodyPr/>
                    <a:lstStyle/>
                    <a:p>
                      <a:r>
                        <a:rPr lang="en-US" altLang="zh-TW" sz="2400" dirty="0" err="1">
                          <a:solidFill>
                            <a:sysClr val="windowText" lastClr="000000"/>
                          </a:solidFill>
                          <a:latin typeface="Times New Roman" panose="02020603050405020304" pitchFamily="18" charset="0"/>
                          <a:cs typeface="Times New Roman" panose="02020603050405020304" pitchFamily="18" charset="0"/>
                        </a:rPr>
                        <a:t>Volgel</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2002</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在歐洲國家，手動駕駛的</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THW</a:t>
                      </a:r>
                      <a:r>
                        <a:rPr lang="zh-TW" altLang="en-US" sz="2400" dirty="0">
                          <a:solidFill>
                            <a:sysClr val="windowText" lastClr="000000"/>
                          </a:solidFill>
                          <a:latin typeface="標楷體" panose="03000509000000000000" pitchFamily="65" charset="-120"/>
                          <a:ea typeface="標楷體" panose="03000509000000000000" pitchFamily="65" charset="-120"/>
                        </a:rPr>
                        <a:t>低於一秒會被罰款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335285"/>
                  </a:ext>
                </a:extLst>
              </a:tr>
              <a:tr h="556726">
                <a:tc>
                  <a:txBody>
                    <a:bodyPr/>
                    <a:lstStyle/>
                    <a:p>
                      <a:r>
                        <a:rPr lang="en-US" altLang="zh-TW" sz="2400" dirty="0">
                          <a:solidFill>
                            <a:sysClr val="windowText" lastClr="000000"/>
                          </a:solidFill>
                          <a:latin typeface="Times New Roman" panose="02020603050405020304" pitchFamily="18" charset="0"/>
                          <a:cs typeface="Times New Roman" panose="02020603050405020304" pitchFamily="18" charset="0"/>
                        </a:rPr>
                        <a:t>Siebert et al.</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2014</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當</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THW</a:t>
                      </a:r>
                      <a:r>
                        <a:rPr lang="zh-TW" altLang="en-US" sz="2400" dirty="0">
                          <a:solidFill>
                            <a:sysClr val="windowText" lastClr="000000"/>
                          </a:solidFill>
                          <a:latin typeface="標楷體" panose="03000509000000000000" pitchFamily="65" charset="-120"/>
                          <a:ea typeface="標楷體" panose="03000509000000000000" pitchFamily="65" charset="-120"/>
                        </a:rPr>
                        <a:t>低於</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dirty="0">
                          <a:solidFill>
                            <a:sysClr val="windowText" lastClr="000000"/>
                          </a:solidFill>
                          <a:latin typeface="標楷體" panose="03000509000000000000" pitchFamily="65" charset="-120"/>
                          <a:ea typeface="標楷體" panose="03000509000000000000" pitchFamily="65" charset="-120"/>
                        </a:rPr>
                        <a:t>秒時，與感知、舒適、努力的負面情緒相關，不論實際車速為何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0944324"/>
                  </a:ext>
                </a:extLst>
              </a:tr>
            </a:tbl>
          </a:graphicData>
        </a:graphic>
      </p:graphicFrame>
      <p:sp>
        <p:nvSpPr>
          <p:cNvPr id="9" name="文字方塊 8">
            <a:extLst>
              <a:ext uri="{FF2B5EF4-FFF2-40B4-BE49-F238E27FC236}">
                <a16:creationId xmlns:a16="http://schemas.microsoft.com/office/drawing/2014/main" id="{58256A69-36BD-4E96-9B9D-965EA20E38F3}"/>
              </a:ext>
            </a:extLst>
          </p:cNvPr>
          <p:cNvSpPr txBox="1"/>
          <p:nvPr/>
        </p:nvSpPr>
        <p:spPr>
          <a:xfrm>
            <a:off x="4540925" y="375200"/>
            <a:ext cx="4493538"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文獻探討</a:t>
            </a:r>
            <a:r>
              <a:rPr lang="en-US" altLang="zh-TW" sz="2400" u="sng" dirty="0">
                <a:latin typeface="標楷體" panose="03000509000000000000" pitchFamily="65" charset="-120"/>
                <a:ea typeface="標楷體" panose="03000509000000000000" pitchFamily="65" charset="-120"/>
              </a:rPr>
              <a:t>-</a:t>
            </a:r>
            <a:r>
              <a:rPr lang="zh-TW" altLang="en-US" sz="2400" u="sng" dirty="0">
                <a:latin typeface="標楷體" panose="03000509000000000000" pitchFamily="65" charset="-120"/>
                <a:ea typeface="標楷體" panose="03000509000000000000" pitchFamily="65" charset="-120"/>
              </a:rPr>
              <a:t>駕駛條件的影響</a:t>
            </a:r>
            <a:r>
              <a:rPr lang="en-US" altLang="zh-TW" sz="2400" u="sng" dirty="0">
                <a:latin typeface="標楷體" panose="03000509000000000000" pitchFamily="65" charset="-120"/>
                <a:ea typeface="標楷體" panose="03000509000000000000" pitchFamily="65" charset="-120"/>
              </a:rPr>
              <a:t>-</a:t>
            </a:r>
            <a:r>
              <a:rPr lang="zh-TW" altLang="en-US" sz="2400" u="sng" dirty="0">
                <a:latin typeface="標楷體" panose="03000509000000000000" pitchFamily="65" charset="-120"/>
                <a:ea typeface="標楷體" panose="03000509000000000000" pitchFamily="65" charset="-120"/>
              </a:rPr>
              <a:t>車距</a:t>
            </a:r>
          </a:p>
        </p:txBody>
      </p:sp>
    </p:spTree>
    <p:extLst>
      <p:ext uri="{BB962C8B-B14F-4D97-AF65-F5344CB8AC3E}">
        <p14:creationId xmlns:p14="http://schemas.microsoft.com/office/powerpoint/2010/main" val="337695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0B906E9-D743-4447-863E-3FB1032A7673}"/>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C40C8FA1-FAEB-4527-AB6F-89BBBED4EB86}"/>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98349865-2EA0-47CE-B8B8-40300C9C8BC2}"/>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01</a:t>
            </a:r>
            <a:endParaRPr lang="zh-TW" altLang="en-US" sz="4400" b="1" dirty="0">
              <a:latin typeface="Times New Roman" panose="02020603050405020304" pitchFamily="18" charset="0"/>
              <a:cs typeface="Times New Roman" panose="02020603050405020304" pitchFamily="18" charset="0"/>
            </a:endParaRPr>
          </a:p>
        </p:txBody>
      </p:sp>
      <p:sp>
        <p:nvSpPr>
          <p:cNvPr id="5" name="文字方塊 4">
            <a:extLst>
              <a:ext uri="{FF2B5EF4-FFF2-40B4-BE49-F238E27FC236}">
                <a16:creationId xmlns:a16="http://schemas.microsoft.com/office/drawing/2014/main" id="{C97824BB-7AB9-42F2-B7C5-4658B938B44A}"/>
              </a:ext>
            </a:extLst>
          </p:cNvPr>
          <p:cNvSpPr txBox="1"/>
          <p:nvPr/>
        </p:nvSpPr>
        <p:spPr>
          <a:xfrm>
            <a:off x="1301947" y="172273"/>
            <a:ext cx="3247427"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Introduction</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11FA5025-055B-4729-9032-B927B3A71C25}"/>
              </a:ext>
            </a:extLst>
          </p:cNvPr>
          <p:cNvSpPr txBox="1"/>
          <p:nvPr/>
        </p:nvSpPr>
        <p:spPr>
          <a:xfrm>
            <a:off x="4544251" y="375200"/>
            <a:ext cx="6170279"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文獻探討</a:t>
            </a:r>
            <a:r>
              <a:rPr lang="en-US" altLang="zh-TW" sz="2400" u="sng" dirty="0">
                <a:latin typeface="標楷體" panose="03000509000000000000" pitchFamily="65" charset="-120"/>
                <a:ea typeface="標楷體" panose="03000509000000000000" pitchFamily="65" charset="-120"/>
              </a:rPr>
              <a:t>-</a:t>
            </a:r>
            <a:r>
              <a:rPr lang="en-US" altLang="zh-TW" sz="2400" u="sng" dirty="0">
                <a:latin typeface="Times New Roman" panose="02020603050405020304" pitchFamily="18" charset="0"/>
                <a:ea typeface="標楷體" panose="03000509000000000000" pitchFamily="65" charset="-120"/>
                <a:cs typeface="Times New Roman" panose="02020603050405020304" pitchFamily="18" charset="0"/>
              </a:rPr>
              <a:t>HMI</a:t>
            </a:r>
            <a:r>
              <a:rPr lang="zh-TW" altLang="en-US" sz="2400" u="sng" dirty="0">
                <a:latin typeface="標楷體" panose="03000509000000000000" pitchFamily="65" charset="-120"/>
                <a:ea typeface="標楷體" panose="03000509000000000000" pitchFamily="65" charset="-120"/>
              </a:rPr>
              <a:t>設計對駕駛員接管行為的影響</a:t>
            </a:r>
          </a:p>
        </p:txBody>
      </p:sp>
      <p:graphicFrame>
        <p:nvGraphicFramePr>
          <p:cNvPr id="8" name="表格 7">
            <a:extLst>
              <a:ext uri="{FF2B5EF4-FFF2-40B4-BE49-F238E27FC236}">
                <a16:creationId xmlns:a16="http://schemas.microsoft.com/office/drawing/2014/main" id="{B0C69CDC-74E8-401F-BCC3-0741EEB0EA56}"/>
              </a:ext>
            </a:extLst>
          </p:cNvPr>
          <p:cNvGraphicFramePr>
            <a:graphicFrameLocks noGrp="1"/>
          </p:cNvGraphicFramePr>
          <p:nvPr>
            <p:extLst>
              <p:ext uri="{D42A27DB-BD31-4B8C-83A1-F6EECF244321}">
                <p14:modId xmlns:p14="http://schemas.microsoft.com/office/powerpoint/2010/main" val="1894409780"/>
              </p:ext>
            </p:extLst>
          </p:nvPr>
        </p:nvGraphicFramePr>
        <p:xfrm>
          <a:off x="411643" y="1447460"/>
          <a:ext cx="11368713" cy="4954780"/>
        </p:xfrm>
        <a:graphic>
          <a:graphicData uri="http://schemas.openxmlformats.org/drawingml/2006/table">
            <a:tbl>
              <a:tblPr firstRow="1" bandRow="1">
                <a:tableStyleId>{5C22544A-7EE6-4342-B048-85BDC9FD1C3A}</a:tableStyleId>
              </a:tblPr>
              <a:tblGrid>
                <a:gridCol w="2922107">
                  <a:extLst>
                    <a:ext uri="{9D8B030D-6E8A-4147-A177-3AD203B41FA5}">
                      <a16:colId xmlns:a16="http://schemas.microsoft.com/office/drawing/2014/main" val="3229303754"/>
                    </a:ext>
                  </a:extLst>
                </a:gridCol>
                <a:gridCol w="952499">
                  <a:extLst>
                    <a:ext uri="{9D8B030D-6E8A-4147-A177-3AD203B41FA5}">
                      <a16:colId xmlns:a16="http://schemas.microsoft.com/office/drawing/2014/main" val="3998559042"/>
                    </a:ext>
                  </a:extLst>
                </a:gridCol>
                <a:gridCol w="7494107">
                  <a:extLst>
                    <a:ext uri="{9D8B030D-6E8A-4147-A177-3AD203B41FA5}">
                      <a16:colId xmlns:a16="http://schemas.microsoft.com/office/drawing/2014/main" val="2428056322"/>
                    </a:ext>
                  </a:extLst>
                </a:gridCol>
              </a:tblGrid>
              <a:tr h="370840">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作者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年份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標楷體" panose="03000509000000000000" pitchFamily="65" charset="-120"/>
                          <a:ea typeface="標楷體" panose="03000509000000000000" pitchFamily="65" charset="-120"/>
                        </a:rPr>
                        <a:t>內容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27631339"/>
                  </a:ext>
                </a:extLst>
              </a:tr>
              <a:tr h="560769">
                <a:tc>
                  <a:txBody>
                    <a:bodyPr/>
                    <a:lstStyle/>
                    <a:p>
                      <a:r>
                        <a:rPr lang="en-US" altLang="zh-TW" sz="2400" dirty="0" err="1">
                          <a:solidFill>
                            <a:sysClr val="windowText" lastClr="000000"/>
                          </a:solidFill>
                          <a:latin typeface="Times New Roman" panose="02020603050405020304" pitchFamily="18" charset="0"/>
                          <a:cs typeface="Times New Roman" panose="02020603050405020304" pitchFamily="18" charset="0"/>
                        </a:rPr>
                        <a:t>Borojeni</a:t>
                      </a:r>
                      <a:r>
                        <a:rPr lang="en-US" altLang="zh-TW" sz="2400" dirty="0">
                          <a:solidFill>
                            <a:sysClr val="windowText" lastClr="000000"/>
                          </a:solidFill>
                          <a:latin typeface="Times New Roman" panose="02020603050405020304" pitchFamily="18" charset="0"/>
                          <a:cs typeface="Times New Roman" panose="02020603050405020304" pitchFamily="18" charset="0"/>
                        </a:rPr>
                        <a:t> et al.</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2016</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車載介面須以簡單透明的方式有效傳達給駕駛員和自動化之間的控制轉移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5042304"/>
                  </a:ext>
                </a:extLst>
              </a:tr>
              <a:tr h="560769">
                <a:tc>
                  <a:txBody>
                    <a:bodyPr/>
                    <a:lstStyle/>
                    <a:p>
                      <a:r>
                        <a:rPr lang="en-US" altLang="zh-TW" sz="2400" dirty="0" err="1">
                          <a:solidFill>
                            <a:sysClr val="windowText" lastClr="000000"/>
                          </a:solidFill>
                          <a:latin typeface="Times New Roman" panose="02020603050405020304" pitchFamily="18" charset="0"/>
                          <a:cs typeface="Times New Roman" panose="02020603050405020304" pitchFamily="18" charset="0"/>
                        </a:rPr>
                        <a:t>Casner</a:t>
                      </a:r>
                      <a:r>
                        <a:rPr lang="en-US" altLang="zh-TW" sz="2400" dirty="0">
                          <a:solidFill>
                            <a:sysClr val="windowText" lastClr="000000"/>
                          </a:solidFill>
                          <a:latin typeface="Times New Roman" panose="02020603050405020304" pitchFamily="18" charset="0"/>
                          <a:cs typeface="Times New Roman" panose="02020603050405020304" pitchFamily="18" charset="0"/>
                        </a:rPr>
                        <a:t> et al.</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2016</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ct val="150000"/>
                        </a:lnSpc>
                      </a:pPr>
                      <a:endParaRPr lang="zh-TW" altLang="en-US" sz="2400" dirty="0">
                        <a:solidFill>
                          <a:sysClr val="windowText" lastClr="000000"/>
                        </a:solidFill>
                        <a:latin typeface="標楷體" panose="03000509000000000000" pitchFamily="65" charset="-120"/>
                        <a:ea typeface="標楷體" panose="03000509000000000000" pitchFamily="65"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2960548"/>
                  </a:ext>
                </a:extLst>
              </a:tr>
              <a:tr h="556726">
                <a:tc>
                  <a:txBody>
                    <a:bodyPr/>
                    <a:lstStyle/>
                    <a:p>
                      <a:r>
                        <a:rPr lang="en-US" altLang="zh-TW" sz="2400" dirty="0">
                          <a:solidFill>
                            <a:sysClr val="windowText" lastClr="000000"/>
                          </a:solidFill>
                          <a:latin typeface="Times New Roman" panose="02020603050405020304" pitchFamily="18" charset="0"/>
                          <a:cs typeface="Times New Roman" panose="02020603050405020304" pitchFamily="18" charset="0"/>
                        </a:rPr>
                        <a:t>Brandenburg , </a:t>
                      </a:r>
                      <a:r>
                        <a:rPr lang="en-US" altLang="zh-TW" sz="2400" dirty="0" err="1">
                          <a:solidFill>
                            <a:sysClr val="windowText" lastClr="000000"/>
                          </a:solidFill>
                          <a:latin typeface="Times New Roman" panose="02020603050405020304" pitchFamily="18" charset="0"/>
                          <a:cs typeface="Times New Roman" panose="02020603050405020304" pitchFamily="18" charset="0"/>
                        </a:rPr>
                        <a:t>Epple</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2019</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50000"/>
                        </a:lnSpc>
                      </a:pP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dirty="0">
                          <a:solidFill>
                            <a:sysClr val="windowText" lastClr="000000"/>
                          </a:solidFill>
                          <a:latin typeface="標楷體" panose="03000509000000000000" pitchFamily="65" charset="-120"/>
                          <a:ea typeface="標楷體" panose="03000509000000000000" pitchFamily="65" charset="-120"/>
                        </a:rPr>
                        <a:t>設計由不特定的嗶嗶聲和車載顯示器上的抽象圖標組成，可能不足以傳達駕駛員的預期反應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1335285"/>
                  </a:ext>
                </a:extLst>
              </a:tr>
              <a:tr h="556726">
                <a:tc>
                  <a:txBody>
                    <a:bodyPr/>
                    <a:lstStyle/>
                    <a:p>
                      <a:r>
                        <a:rPr lang="en-US" altLang="zh-TW" sz="2400" dirty="0" err="1">
                          <a:solidFill>
                            <a:sysClr val="windowText" lastClr="000000"/>
                          </a:solidFill>
                          <a:latin typeface="Times New Roman" panose="02020603050405020304" pitchFamily="18" charset="0"/>
                          <a:cs typeface="Times New Roman" panose="02020603050405020304" pitchFamily="18" charset="0"/>
                        </a:rPr>
                        <a:t>Seppelt</a:t>
                      </a:r>
                      <a:r>
                        <a:rPr lang="en-US" altLang="zh-TW" sz="2400" dirty="0">
                          <a:solidFill>
                            <a:sysClr val="windowText" lastClr="000000"/>
                          </a:solidFill>
                          <a:latin typeface="Times New Roman" panose="02020603050405020304" pitchFamily="18" charset="0"/>
                          <a:cs typeface="Times New Roman" panose="02020603050405020304" pitchFamily="18" charset="0"/>
                        </a:rPr>
                        <a:t> , Lee</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2007</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應用生態界設計</a:t>
                      </a:r>
                      <a:r>
                        <a:rPr lang="en-US" altLang="zh-TW" sz="2400" dirty="0">
                          <a:solidFill>
                            <a:sysClr val="windowText" lastClr="000000"/>
                          </a:solidFill>
                          <a:latin typeface="標楷體" panose="03000509000000000000" pitchFamily="65" charset="-120"/>
                          <a:ea typeface="標楷體" panose="03000509000000000000" pitchFamily="65" charset="-120"/>
                        </a:rPr>
                        <a:t>(</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EID</a:t>
                      </a:r>
                      <a:r>
                        <a:rPr lang="en-US" altLang="zh-TW" sz="2400" dirty="0">
                          <a:solidFill>
                            <a:sysClr val="windowText" lastClr="000000"/>
                          </a:solidFill>
                          <a:latin typeface="標楷體" panose="03000509000000000000" pitchFamily="65" charset="-120"/>
                          <a:ea typeface="標楷體" panose="03000509000000000000" pitchFamily="65" charset="-120"/>
                        </a:rPr>
                        <a:t>)</a:t>
                      </a:r>
                      <a:r>
                        <a:rPr lang="zh-TW" altLang="en-US" sz="2400" dirty="0">
                          <a:solidFill>
                            <a:sysClr val="windowText" lastClr="000000"/>
                          </a:solidFill>
                          <a:latin typeface="標楷體" panose="03000509000000000000" pitchFamily="65" charset="-120"/>
                          <a:ea typeface="標楷體" panose="03000509000000000000" pitchFamily="65" charset="-120"/>
                        </a:rPr>
                        <a:t>來創建自適應巡航控制</a:t>
                      </a:r>
                      <a:r>
                        <a:rPr lang="en-US" altLang="zh-TW" sz="2400" dirty="0">
                          <a:solidFill>
                            <a:sysClr val="windowText" lastClr="000000"/>
                          </a:solidFill>
                          <a:latin typeface="標楷體" panose="03000509000000000000" pitchFamily="65" charset="-120"/>
                          <a:ea typeface="標楷體" panose="03000509000000000000" pitchFamily="65" charset="-120"/>
                        </a:rPr>
                        <a:t>(</a:t>
                      </a:r>
                      <a:r>
                        <a:rPr lang="en-US" altLang="zh-TW" sz="2400" dirty="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rPr>
                        <a:t>ACC</a:t>
                      </a:r>
                      <a:r>
                        <a:rPr lang="en-US" altLang="zh-TW" sz="2400" dirty="0">
                          <a:solidFill>
                            <a:sysClr val="windowText" lastClr="000000"/>
                          </a:solidFill>
                          <a:latin typeface="標楷體" panose="03000509000000000000" pitchFamily="65" charset="-120"/>
                          <a:ea typeface="標楷體" panose="03000509000000000000" pitchFamily="65" charset="-120"/>
                        </a:rPr>
                        <a:t>)</a:t>
                      </a:r>
                      <a:r>
                        <a:rPr lang="zh-TW" altLang="en-US" sz="2400" dirty="0">
                          <a:solidFill>
                            <a:sysClr val="windowText" lastClr="000000"/>
                          </a:solidFill>
                          <a:latin typeface="標楷體" panose="03000509000000000000" pitchFamily="65" charset="-120"/>
                          <a:ea typeface="標楷體" panose="03000509000000000000" pitchFamily="65" charset="-120"/>
                        </a:rPr>
                        <a:t>駕駛員輔助系統的可視化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0944324"/>
                  </a:ext>
                </a:extLst>
              </a:tr>
              <a:tr h="556726">
                <a:tc>
                  <a:txBody>
                    <a:bodyPr/>
                    <a:lstStyle/>
                    <a:p>
                      <a:r>
                        <a:rPr lang="en-US" altLang="zh-TW" sz="2400" dirty="0">
                          <a:solidFill>
                            <a:sysClr val="windowText" lastClr="000000"/>
                          </a:solidFill>
                          <a:latin typeface="Times New Roman" panose="02020603050405020304" pitchFamily="18" charset="0"/>
                          <a:cs typeface="Times New Roman" panose="02020603050405020304" pitchFamily="18" charset="0"/>
                        </a:rPr>
                        <a:t>Wu , Lei , Li and Li</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TW" sz="2400" dirty="0">
                          <a:solidFill>
                            <a:sysClr val="windowText" lastClr="000000"/>
                          </a:solidFill>
                          <a:latin typeface="Times New Roman" panose="02020603050405020304" pitchFamily="18" charset="0"/>
                          <a:cs typeface="Times New Roman" panose="02020603050405020304" pitchFamily="18" charset="0"/>
                        </a:rPr>
                        <a:t>2015</a:t>
                      </a:r>
                      <a:endParaRPr lang="zh-TW" altLang="en-US" sz="2400" dirty="0">
                        <a:solidFill>
                          <a:sysClr val="windowText" lastClr="0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50000"/>
                        </a:lnSpc>
                      </a:pPr>
                      <a:r>
                        <a:rPr lang="zh-TW" altLang="en-US" sz="2400" dirty="0">
                          <a:solidFill>
                            <a:sysClr val="windowText" lastClr="000000"/>
                          </a:solidFill>
                          <a:latin typeface="標楷體" panose="03000509000000000000" pitchFamily="65" charset="-120"/>
                          <a:ea typeface="標楷體" panose="03000509000000000000" pitchFamily="65" charset="-120"/>
                        </a:rPr>
                        <a:t>發現導航設備的抽象可視畫筆擬物化可視化帶來更好的用戶體驗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50805446"/>
                  </a:ext>
                </a:extLst>
              </a:tr>
            </a:tbl>
          </a:graphicData>
        </a:graphic>
      </p:graphicFrame>
    </p:spTree>
    <p:extLst>
      <p:ext uri="{BB962C8B-B14F-4D97-AF65-F5344CB8AC3E}">
        <p14:creationId xmlns:p14="http://schemas.microsoft.com/office/powerpoint/2010/main" val="220807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05DE470-B2FB-49BE-96D7-39799019B5CB}"/>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987F0517-884A-416A-8468-9A79946B69C0}"/>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DA4FB43F-26AD-4D56-94B7-613EF15F8DE6}"/>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02</a:t>
            </a:r>
            <a:endParaRPr lang="zh-TW" altLang="en-US" sz="4400" b="1" dirty="0">
              <a:latin typeface="Times New Roman" panose="02020603050405020304" pitchFamily="18" charset="0"/>
              <a:cs typeface="Times New Roman" panose="02020603050405020304" pitchFamily="18" charset="0"/>
            </a:endParaRPr>
          </a:p>
        </p:txBody>
      </p:sp>
      <p:sp>
        <p:nvSpPr>
          <p:cNvPr id="5" name="文字方塊 4">
            <a:extLst>
              <a:ext uri="{FF2B5EF4-FFF2-40B4-BE49-F238E27FC236}">
                <a16:creationId xmlns:a16="http://schemas.microsoft.com/office/drawing/2014/main" id="{318D74DA-0077-4D50-881F-AC20B58D94B3}"/>
              </a:ext>
            </a:extLst>
          </p:cNvPr>
          <p:cNvSpPr txBox="1"/>
          <p:nvPr/>
        </p:nvSpPr>
        <p:spPr>
          <a:xfrm>
            <a:off x="1301947" y="172273"/>
            <a:ext cx="2062744"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Method</a:t>
            </a:r>
            <a:endParaRPr lang="zh-TW" altLang="en-US" sz="4400" b="1" dirty="0">
              <a:latin typeface="Times New Roman" panose="02020603050405020304" pitchFamily="18" charset="0"/>
              <a:cs typeface="Times New Roman" panose="02020603050405020304" pitchFamily="18" charset="0"/>
            </a:endParaRPr>
          </a:p>
        </p:txBody>
      </p:sp>
      <p:sp>
        <p:nvSpPr>
          <p:cNvPr id="6" name="文字方塊 5">
            <a:extLst>
              <a:ext uri="{FF2B5EF4-FFF2-40B4-BE49-F238E27FC236}">
                <a16:creationId xmlns:a16="http://schemas.microsoft.com/office/drawing/2014/main" id="{55F35D2B-70E7-4E50-88AA-0DAB8FA20F05}"/>
              </a:ext>
            </a:extLst>
          </p:cNvPr>
          <p:cNvSpPr txBox="1"/>
          <p:nvPr/>
        </p:nvSpPr>
        <p:spPr>
          <a:xfrm>
            <a:off x="366086" y="1359626"/>
            <a:ext cx="1107996"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受測者</a:t>
            </a:r>
          </a:p>
        </p:txBody>
      </p:sp>
      <p:grpSp>
        <p:nvGrpSpPr>
          <p:cNvPr id="29" name="群組 28">
            <a:extLst>
              <a:ext uri="{FF2B5EF4-FFF2-40B4-BE49-F238E27FC236}">
                <a16:creationId xmlns:a16="http://schemas.microsoft.com/office/drawing/2014/main" id="{723BC70C-5DDA-4D90-AC58-D9519BE5160F}"/>
              </a:ext>
            </a:extLst>
          </p:cNvPr>
          <p:cNvGrpSpPr/>
          <p:nvPr/>
        </p:nvGrpSpPr>
        <p:grpSpPr>
          <a:xfrm>
            <a:off x="697709" y="1907115"/>
            <a:ext cx="10796581" cy="1275998"/>
            <a:chOff x="861153" y="1462605"/>
            <a:chExt cx="10796581" cy="1275998"/>
          </a:xfrm>
        </p:grpSpPr>
        <p:sp>
          <p:nvSpPr>
            <p:cNvPr id="11" name="文字方塊 10">
              <a:extLst>
                <a:ext uri="{FF2B5EF4-FFF2-40B4-BE49-F238E27FC236}">
                  <a16:creationId xmlns:a16="http://schemas.microsoft.com/office/drawing/2014/main" id="{48BB7899-F92C-4244-AD36-D45E006D7379}"/>
                </a:ext>
              </a:extLst>
            </p:cNvPr>
            <p:cNvSpPr txBox="1"/>
            <p:nvPr/>
          </p:nvSpPr>
          <p:spPr>
            <a:xfrm>
              <a:off x="861153" y="1869774"/>
              <a:ext cx="1723549"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28</a:t>
              </a:r>
              <a:r>
                <a:rPr lang="zh-TW" altLang="en-US" sz="2400" dirty="0">
                  <a:latin typeface="標楷體" panose="03000509000000000000" pitchFamily="65" charset="-120"/>
                  <a:ea typeface="標楷體" panose="03000509000000000000" pitchFamily="65" charset="-120"/>
                </a:rPr>
                <a:t>位受測者</a:t>
              </a:r>
            </a:p>
          </p:txBody>
        </p:sp>
        <p:cxnSp>
          <p:nvCxnSpPr>
            <p:cNvPr id="15" name="直線單箭頭接點 14">
              <a:extLst>
                <a:ext uri="{FF2B5EF4-FFF2-40B4-BE49-F238E27FC236}">
                  <a16:creationId xmlns:a16="http://schemas.microsoft.com/office/drawing/2014/main" id="{DD152D1A-9FB7-494E-909F-DF43B9C31043}"/>
                </a:ext>
              </a:extLst>
            </p:cNvPr>
            <p:cNvCxnSpPr>
              <a:cxnSpLocks/>
            </p:cNvCxnSpPr>
            <p:nvPr/>
          </p:nvCxnSpPr>
          <p:spPr>
            <a:xfrm>
              <a:off x="2648870" y="2100605"/>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27" name="群組 26">
              <a:extLst>
                <a:ext uri="{FF2B5EF4-FFF2-40B4-BE49-F238E27FC236}">
                  <a16:creationId xmlns:a16="http://schemas.microsoft.com/office/drawing/2014/main" id="{81FEC4AD-7F17-4ED3-A0D5-7E1B91E4C179}"/>
                </a:ext>
              </a:extLst>
            </p:cNvPr>
            <p:cNvGrpSpPr/>
            <p:nvPr/>
          </p:nvGrpSpPr>
          <p:grpSpPr>
            <a:xfrm>
              <a:off x="3201668" y="1642203"/>
              <a:ext cx="3020379" cy="916803"/>
              <a:chOff x="3304916" y="1606252"/>
              <a:chExt cx="3020379" cy="916803"/>
            </a:xfrm>
          </p:grpSpPr>
          <p:sp>
            <p:nvSpPr>
              <p:cNvPr id="17" name="文字方塊 16">
                <a:extLst>
                  <a:ext uri="{FF2B5EF4-FFF2-40B4-BE49-F238E27FC236}">
                    <a16:creationId xmlns:a16="http://schemas.microsoft.com/office/drawing/2014/main" id="{D20179E4-8F98-477F-9F85-B3A190D25C8A}"/>
                  </a:ext>
                </a:extLst>
              </p:cNvPr>
              <p:cNvSpPr txBox="1"/>
              <p:nvPr/>
            </p:nvSpPr>
            <p:spPr>
              <a:xfrm>
                <a:off x="3414721" y="1606252"/>
                <a:ext cx="2800767"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9</a:t>
                </a:r>
                <a:r>
                  <a:rPr lang="zh-TW" altLang="en-US" sz="2400" dirty="0">
                    <a:latin typeface="標楷體" panose="03000509000000000000" pitchFamily="65" charset="-120"/>
                    <a:ea typeface="標楷體" panose="03000509000000000000" pitchFamily="65" charset="-120"/>
                  </a:rPr>
                  <a:t>位女生；</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19</a:t>
                </a:r>
                <a:r>
                  <a:rPr lang="zh-TW" altLang="en-US" sz="2400" dirty="0">
                    <a:latin typeface="標楷體" panose="03000509000000000000" pitchFamily="65" charset="-120"/>
                    <a:ea typeface="標楷體" panose="03000509000000000000" pitchFamily="65" charset="-120"/>
                  </a:rPr>
                  <a:t>位男生</a:t>
                </a:r>
              </a:p>
            </p:txBody>
          </p:sp>
          <p:sp>
            <p:nvSpPr>
              <p:cNvPr id="22" name="文字方塊 21">
                <a:extLst>
                  <a:ext uri="{FF2B5EF4-FFF2-40B4-BE49-F238E27FC236}">
                    <a16:creationId xmlns:a16="http://schemas.microsoft.com/office/drawing/2014/main" id="{5A3248E3-8A95-45FD-B804-62A794A024BB}"/>
                  </a:ext>
                </a:extLst>
              </p:cNvPr>
              <p:cNvSpPr txBox="1"/>
              <p:nvPr/>
            </p:nvSpPr>
            <p:spPr>
              <a:xfrm>
                <a:off x="3304916" y="1941934"/>
                <a:ext cx="3020379" cy="581121"/>
              </a:xfrm>
              <a:prstGeom prst="rect">
                <a:avLst/>
              </a:prstGeom>
              <a:noFill/>
            </p:spPr>
            <p:txBody>
              <a:bodyPr wrap="none" rtlCol="0">
                <a:spAutoFit/>
              </a:bodyPr>
              <a:lstStyle/>
              <a:p>
                <a:pPr>
                  <a:lnSpc>
                    <a:spcPct val="150000"/>
                  </a:lnSpc>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27</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歲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SD</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6)</a:t>
                </a:r>
                <a:endParaRPr lang="zh-TW" altLang="en-US" sz="2400" dirty="0">
                  <a:latin typeface="標楷體" panose="03000509000000000000" pitchFamily="65" charset="-120"/>
                  <a:ea typeface="標楷體" panose="03000509000000000000" pitchFamily="65" charset="-120"/>
                </a:endParaRPr>
              </a:p>
            </p:txBody>
          </p:sp>
        </p:grpSp>
        <p:grpSp>
          <p:nvGrpSpPr>
            <p:cNvPr id="23" name="群組 22">
              <a:extLst>
                <a:ext uri="{FF2B5EF4-FFF2-40B4-BE49-F238E27FC236}">
                  <a16:creationId xmlns:a16="http://schemas.microsoft.com/office/drawing/2014/main" id="{1C3E1A71-2F0E-4EAD-B7AE-303449B32CA9}"/>
                </a:ext>
              </a:extLst>
            </p:cNvPr>
            <p:cNvGrpSpPr/>
            <p:nvPr/>
          </p:nvGrpSpPr>
          <p:grpSpPr>
            <a:xfrm>
              <a:off x="6449122" y="1813615"/>
              <a:ext cx="480705" cy="573979"/>
              <a:chOff x="4480621" y="2842989"/>
              <a:chExt cx="480705" cy="504897"/>
            </a:xfrm>
          </p:grpSpPr>
          <p:cxnSp>
            <p:nvCxnSpPr>
              <p:cNvPr id="24" name="直線單箭頭接點 23">
                <a:extLst>
                  <a:ext uri="{FF2B5EF4-FFF2-40B4-BE49-F238E27FC236}">
                    <a16:creationId xmlns:a16="http://schemas.microsoft.com/office/drawing/2014/main" id="{3E27F66A-F627-4A73-8923-346E7CEB2876}"/>
                  </a:ext>
                </a:extLst>
              </p:cNvPr>
              <p:cNvCxnSpPr>
                <a:cxnSpLocks/>
              </p:cNvCxnSpPr>
              <p:nvPr/>
            </p:nvCxnSpPr>
            <p:spPr>
              <a:xfrm rot="19800000">
                <a:off x="4480621" y="2842989"/>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5" name="直線單箭頭接點 24">
                <a:extLst>
                  <a:ext uri="{FF2B5EF4-FFF2-40B4-BE49-F238E27FC236}">
                    <a16:creationId xmlns:a16="http://schemas.microsoft.com/office/drawing/2014/main" id="{7A72133C-D19F-4653-89C8-E9AD65FEA460}"/>
                  </a:ext>
                </a:extLst>
              </p:cNvPr>
              <p:cNvCxnSpPr>
                <a:cxnSpLocks/>
              </p:cNvCxnSpPr>
              <p:nvPr/>
            </p:nvCxnSpPr>
            <p:spPr>
              <a:xfrm rot="1800000">
                <a:off x="4480621" y="3347886"/>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sp>
          <p:nvSpPr>
            <p:cNvPr id="26" name="文字方塊 25">
              <a:extLst>
                <a:ext uri="{FF2B5EF4-FFF2-40B4-BE49-F238E27FC236}">
                  <a16:creationId xmlns:a16="http://schemas.microsoft.com/office/drawing/2014/main" id="{4FA375FF-2017-4595-8E54-21BA5C6D5DC3}"/>
                </a:ext>
              </a:extLst>
            </p:cNvPr>
            <p:cNvSpPr txBox="1"/>
            <p:nvPr/>
          </p:nvSpPr>
          <p:spPr>
            <a:xfrm>
              <a:off x="7098473" y="1462605"/>
              <a:ext cx="4559261"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26</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位持有駕照</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 = 9</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年；</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SD</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6)</a:t>
              </a:r>
              <a:endParaRPr lang="zh-TW" altLang="en-US" sz="2400" dirty="0">
                <a:latin typeface="標楷體" panose="03000509000000000000" pitchFamily="65" charset="-120"/>
                <a:ea typeface="標楷體" panose="03000509000000000000" pitchFamily="65" charset="-120"/>
              </a:endParaRPr>
            </a:p>
          </p:txBody>
        </p:sp>
        <p:sp>
          <p:nvSpPr>
            <p:cNvPr id="28" name="文字方塊 27">
              <a:extLst>
                <a:ext uri="{FF2B5EF4-FFF2-40B4-BE49-F238E27FC236}">
                  <a16:creationId xmlns:a16="http://schemas.microsoft.com/office/drawing/2014/main" id="{11A92AE6-2BF1-408D-AC25-F98EDC54DFD1}"/>
                </a:ext>
              </a:extLst>
            </p:cNvPr>
            <p:cNvSpPr txBox="1"/>
            <p:nvPr/>
          </p:nvSpPr>
          <p:spPr>
            <a:xfrm>
              <a:off x="7098473" y="2276938"/>
              <a:ext cx="3724096"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位完成駕駛執照培訓課程</a:t>
              </a:r>
              <a:endParaRPr lang="zh-TW" altLang="en-US" sz="2400" dirty="0">
                <a:latin typeface="標楷體" panose="03000509000000000000" pitchFamily="65" charset="-120"/>
                <a:ea typeface="標楷體" panose="03000509000000000000" pitchFamily="65" charset="-120"/>
              </a:endParaRPr>
            </a:p>
          </p:txBody>
        </p:sp>
      </p:grpSp>
      <p:sp>
        <p:nvSpPr>
          <p:cNvPr id="30" name="文字方塊 29">
            <a:extLst>
              <a:ext uri="{FF2B5EF4-FFF2-40B4-BE49-F238E27FC236}">
                <a16:creationId xmlns:a16="http://schemas.microsoft.com/office/drawing/2014/main" id="{E79AD158-3C54-47B2-85D6-3A1026A225C5}"/>
              </a:ext>
            </a:extLst>
          </p:cNvPr>
          <p:cNvSpPr txBox="1"/>
          <p:nvPr/>
        </p:nvSpPr>
        <p:spPr>
          <a:xfrm>
            <a:off x="366086" y="3289438"/>
            <a:ext cx="1107996"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模擬器</a:t>
            </a:r>
          </a:p>
        </p:txBody>
      </p:sp>
      <p:pic>
        <p:nvPicPr>
          <p:cNvPr id="31" name="圖片 30">
            <a:extLst>
              <a:ext uri="{FF2B5EF4-FFF2-40B4-BE49-F238E27FC236}">
                <a16:creationId xmlns:a16="http://schemas.microsoft.com/office/drawing/2014/main" id="{B6B32BFB-1666-42E7-9627-6B62592D0EEC}"/>
              </a:ext>
            </a:extLst>
          </p:cNvPr>
          <p:cNvPicPr>
            <a:picLocks noChangeAspect="1"/>
          </p:cNvPicPr>
          <p:nvPr/>
        </p:nvPicPr>
        <p:blipFill rotWithShape="1">
          <a:blip r:embed="rId2"/>
          <a:srcRect l="3527" r="48025"/>
          <a:stretch/>
        </p:blipFill>
        <p:spPr>
          <a:xfrm>
            <a:off x="4228454" y="4114344"/>
            <a:ext cx="3610574" cy="2296135"/>
          </a:xfrm>
          <a:prstGeom prst="rect">
            <a:avLst/>
          </a:prstGeom>
        </p:spPr>
      </p:pic>
      <p:grpSp>
        <p:nvGrpSpPr>
          <p:cNvPr id="35" name="群組 34">
            <a:extLst>
              <a:ext uri="{FF2B5EF4-FFF2-40B4-BE49-F238E27FC236}">
                <a16:creationId xmlns:a16="http://schemas.microsoft.com/office/drawing/2014/main" id="{B71B53C7-3C8A-4E25-AECC-905C50711254}"/>
              </a:ext>
            </a:extLst>
          </p:cNvPr>
          <p:cNvGrpSpPr/>
          <p:nvPr/>
        </p:nvGrpSpPr>
        <p:grpSpPr>
          <a:xfrm>
            <a:off x="920084" y="4042066"/>
            <a:ext cx="3132909" cy="2219259"/>
            <a:chOff x="4959575" y="3984774"/>
            <a:chExt cx="3132909" cy="2219259"/>
          </a:xfrm>
        </p:grpSpPr>
        <p:sp>
          <p:nvSpPr>
            <p:cNvPr id="33" name="文字方塊 32">
              <a:extLst>
                <a:ext uri="{FF2B5EF4-FFF2-40B4-BE49-F238E27FC236}">
                  <a16:creationId xmlns:a16="http://schemas.microsoft.com/office/drawing/2014/main" id="{53133B08-B9D8-4EC6-A2F0-A9919797A666}"/>
                </a:ext>
              </a:extLst>
            </p:cNvPr>
            <p:cNvSpPr txBox="1"/>
            <p:nvPr/>
          </p:nvSpPr>
          <p:spPr>
            <a:xfrm>
              <a:off x="4959575" y="5068658"/>
              <a:ext cx="3132909" cy="1135375"/>
            </a:xfrm>
            <a:prstGeom prst="rect">
              <a:avLst/>
            </a:prstGeom>
            <a:noFill/>
          </p:spPr>
          <p:txBody>
            <a:bodyPr wrap="none" rtlCol="0">
              <a:spAutoFit/>
            </a:bodyPr>
            <a:lstStyle/>
            <a:p>
              <a:pPr marL="176213" indent="-176213">
                <a:lnSpc>
                  <a:spcPct val="150000"/>
                </a:lnSpc>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左鍵盤控制縱向速度</a:t>
              </a:r>
              <a:endParaRPr lang="en-US" altLang="zh-TW" sz="2400" dirty="0">
                <a:latin typeface="Times New Roman" panose="02020603050405020304" pitchFamily="18" charset="0"/>
                <a:ea typeface="標楷體" panose="03000509000000000000" pitchFamily="65" charset="-120"/>
                <a:cs typeface="Times New Roman" panose="02020603050405020304" pitchFamily="18" charset="0"/>
              </a:endParaRPr>
            </a:p>
            <a:p>
              <a:pPr marL="176213" indent="-176213">
                <a:lnSpc>
                  <a:spcPct val="150000"/>
                </a:lnSpc>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右鍵盤用於橫向轉向</a:t>
              </a:r>
              <a:endParaRPr lang="zh-TW" altLang="en-US" sz="2400" dirty="0">
                <a:latin typeface="標楷體" panose="03000509000000000000" pitchFamily="65" charset="-120"/>
                <a:ea typeface="標楷體" panose="03000509000000000000" pitchFamily="65" charset="-120"/>
              </a:endParaRPr>
            </a:p>
          </p:txBody>
        </p:sp>
        <p:sp>
          <p:nvSpPr>
            <p:cNvPr id="34" name="文字方塊 33">
              <a:extLst>
                <a:ext uri="{FF2B5EF4-FFF2-40B4-BE49-F238E27FC236}">
                  <a16:creationId xmlns:a16="http://schemas.microsoft.com/office/drawing/2014/main" id="{6E319F72-0146-4FD3-9DB2-2C16A95E74E0}"/>
                </a:ext>
              </a:extLst>
            </p:cNvPr>
            <p:cNvSpPr txBox="1"/>
            <p:nvPr/>
          </p:nvSpPr>
          <p:spPr>
            <a:xfrm>
              <a:off x="4959575" y="3984774"/>
              <a:ext cx="3030317" cy="1135119"/>
            </a:xfrm>
            <a:prstGeom prst="rect">
              <a:avLst/>
            </a:prstGeom>
            <a:noFill/>
          </p:spPr>
          <p:txBody>
            <a:bodyPr wrap="none" rtlCol="0">
              <a:spAutoFit/>
            </a:bodyPr>
            <a:lstStyle/>
            <a:p>
              <a:pPr marL="176213" indent="-176213">
                <a:lnSpc>
                  <a:spcPct val="150000"/>
                </a:lnSpc>
                <a:buFont typeface="Arial" panose="020B0604020202020204" pitchFamily="34" charset="0"/>
                <a:buChar char="•"/>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24</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吋螢幕</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主要螢幕</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p>
            <a:p>
              <a:pPr marL="176213" indent="-176213">
                <a:lnSpc>
                  <a:spcPct val="150000"/>
                </a:lnSpc>
                <a:buFont typeface="Arial" panose="020B0604020202020204" pitchFamily="34" charset="0"/>
                <a:buChar char="•"/>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7</a:t>
              </a:r>
              <a:r>
                <a:rPr lang="zh-TW" altLang="en-US" sz="2400" dirty="0">
                  <a:latin typeface="標楷體" panose="03000509000000000000" pitchFamily="65" charset="-120"/>
                  <a:ea typeface="標楷體" panose="03000509000000000000" pitchFamily="65" charset="-120"/>
                </a:rPr>
                <a:t>吋螢幕顯示</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grpSp>
      <p:sp>
        <p:nvSpPr>
          <p:cNvPr id="38" name="文字方塊 37">
            <a:extLst>
              <a:ext uri="{FF2B5EF4-FFF2-40B4-BE49-F238E27FC236}">
                <a16:creationId xmlns:a16="http://schemas.microsoft.com/office/drawing/2014/main" id="{1C3147A9-E4B0-408D-875D-85F91EFA4A55}"/>
              </a:ext>
            </a:extLst>
          </p:cNvPr>
          <p:cNvSpPr txBox="1"/>
          <p:nvPr/>
        </p:nvSpPr>
        <p:spPr>
          <a:xfrm>
            <a:off x="7987532" y="4114344"/>
            <a:ext cx="3610574" cy="1689117"/>
          </a:xfrm>
          <a:prstGeom prst="rect">
            <a:avLst/>
          </a:prstGeom>
          <a:noFill/>
        </p:spPr>
        <p:txBody>
          <a:bodyPr wrap="square" rtlCol="0">
            <a:spAutoFit/>
          </a:bodyPr>
          <a:lstStyle/>
          <a:p>
            <a:pPr marL="176213" indent="-176213">
              <a:lnSpc>
                <a:spcPct val="150000"/>
              </a:lnSpc>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受測期間，受測者在平板上玩一款橫向捲軸街機遊戲</a:t>
            </a:r>
            <a:r>
              <a:rPr lang="en-US" altLang="zh-TW" sz="2400" dirty="0">
                <a:latin typeface="標楷體" panose="03000509000000000000" pitchFamily="65" charset="-120"/>
                <a:ea typeface="標楷體" panose="03000509000000000000" pitchFamily="65" charset="-120"/>
                <a:cs typeface="Times New Roman" panose="02020603050405020304" pitchFamily="18" charset="0"/>
              </a:rPr>
              <a:t>(</a:t>
            </a:r>
            <a:r>
              <a:rPr lang="en-US" altLang="zh-TW" sz="2400" dirty="0" err="1">
                <a:latin typeface="Times New Roman" panose="02020603050405020304" pitchFamily="18" charset="0"/>
                <a:ea typeface="標楷體" panose="03000509000000000000" pitchFamily="65" charset="-120"/>
                <a:cs typeface="Times New Roman" panose="02020603050405020304" pitchFamily="18" charset="0"/>
              </a:rPr>
              <a:t>Canabalt</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356322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05DE470-B2FB-49BE-96D7-39799019B5CB}"/>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987F0517-884A-416A-8468-9A79946B69C0}"/>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DA4FB43F-26AD-4D56-94B7-613EF15F8DE6}"/>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02</a:t>
            </a:r>
            <a:endParaRPr lang="zh-TW" altLang="en-US" sz="4400" b="1" dirty="0">
              <a:latin typeface="Times New Roman" panose="02020603050405020304" pitchFamily="18" charset="0"/>
              <a:cs typeface="Times New Roman" panose="02020603050405020304" pitchFamily="18" charset="0"/>
            </a:endParaRPr>
          </a:p>
        </p:txBody>
      </p:sp>
      <p:sp>
        <p:nvSpPr>
          <p:cNvPr id="5" name="文字方塊 4">
            <a:extLst>
              <a:ext uri="{FF2B5EF4-FFF2-40B4-BE49-F238E27FC236}">
                <a16:creationId xmlns:a16="http://schemas.microsoft.com/office/drawing/2014/main" id="{318D74DA-0077-4D50-881F-AC20B58D94B3}"/>
              </a:ext>
            </a:extLst>
          </p:cNvPr>
          <p:cNvSpPr txBox="1"/>
          <p:nvPr/>
        </p:nvSpPr>
        <p:spPr>
          <a:xfrm>
            <a:off x="1301947" y="172273"/>
            <a:ext cx="2062744"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Method</a:t>
            </a:r>
            <a:endParaRPr lang="zh-TW" altLang="en-US" sz="4400" b="1" dirty="0">
              <a:latin typeface="Times New Roman" panose="02020603050405020304" pitchFamily="18" charset="0"/>
              <a:cs typeface="Times New Roman" panose="02020603050405020304" pitchFamily="18" charset="0"/>
            </a:endParaRPr>
          </a:p>
        </p:txBody>
      </p:sp>
      <p:sp>
        <p:nvSpPr>
          <p:cNvPr id="6" name="文字方塊 5">
            <a:extLst>
              <a:ext uri="{FF2B5EF4-FFF2-40B4-BE49-F238E27FC236}">
                <a16:creationId xmlns:a16="http://schemas.microsoft.com/office/drawing/2014/main" id="{55F35D2B-70E7-4E50-88AA-0DAB8FA20F05}"/>
              </a:ext>
            </a:extLst>
          </p:cNvPr>
          <p:cNvSpPr txBox="1"/>
          <p:nvPr/>
        </p:nvSpPr>
        <p:spPr>
          <a:xfrm>
            <a:off x="366086" y="1359626"/>
            <a:ext cx="1107996"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受測者</a:t>
            </a:r>
          </a:p>
        </p:txBody>
      </p:sp>
      <p:grpSp>
        <p:nvGrpSpPr>
          <p:cNvPr id="29" name="群組 28">
            <a:extLst>
              <a:ext uri="{FF2B5EF4-FFF2-40B4-BE49-F238E27FC236}">
                <a16:creationId xmlns:a16="http://schemas.microsoft.com/office/drawing/2014/main" id="{723BC70C-5DDA-4D90-AC58-D9519BE5160F}"/>
              </a:ext>
            </a:extLst>
          </p:cNvPr>
          <p:cNvGrpSpPr/>
          <p:nvPr/>
        </p:nvGrpSpPr>
        <p:grpSpPr>
          <a:xfrm>
            <a:off x="697709" y="1907115"/>
            <a:ext cx="10796581" cy="1275998"/>
            <a:chOff x="861153" y="1462605"/>
            <a:chExt cx="10796581" cy="1275998"/>
          </a:xfrm>
        </p:grpSpPr>
        <p:sp>
          <p:nvSpPr>
            <p:cNvPr id="11" name="文字方塊 10">
              <a:extLst>
                <a:ext uri="{FF2B5EF4-FFF2-40B4-BE49-F238E27FC236}">
                  <a16:creationId xmlns:a16="http://schemas.microsoft.com/office/drawing/2014/main" id="{48BB7899-F92C-4244-AD36-D45E006D7379}"/>
                </a:ext>
              </a:extLst>
            </p:cNvPr>
            <p:cNvSpPr txBox="1"/>
            <p:nvPr/>
          </p:nvSpPr>
          <p:spPr>
            <a:xfrm>
              <a:off x="861153" y="1869774"/>
              <a:ext cx="1723549"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28</a:t>
              </a:r>
              <a:r>
                <a:rPr lang="zh-TW" altLang="en-US" sz="2400" dirty="0">
                  <a:latin typeface="標楷體" panose="03000509000000000000" pitchFamily="65" charset="-120"/>
                  <a:ea typeface="標楷體" panose="03000509000000000000" pitchFamily="65" charset="-120"/>
                </a:rPr>
                <a:t>位受測者</a:t>
              </a:r>
            </a:p>
          </p:txBody>
        </p:sp>
        <p:cxnSp>
          <p:nvCxnSpPr>
            <p:cNvPr id="15" name="直線單箭頭接點 14">
              <a:extLst>
                <a:ext uri="{FF2B5EF4-FFF2-40B4-BE49-F238E27FC236}">
                  <a16:creationId xmlns:a16="http://schemas.microsoft.com/office/drawing/2014/main" id="{DD152D1A-9FB7-494E-909F-DF43B9C31043}"/>
                </a:ext>
              </a:extLst>
            </p:cNvPr>
            <p:cNvCxnSpPr>
              <a:cxnSpLocks/>
            </p:cNvCxnSpPr>
            <p:nvPr/>
          </p:nvCxnSpPr>
          <p:spPr>
            <a:xfrm>
              <a:off x="2648870" y="2100605"/>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27" name="群組 26">
              <a:extLst>
                <a:ext uri="{FF2B5EF4-FFF2-40B4-BE49-F238E27FC236}">
                  <a16:creationId xmlns:a16="http://schemas.microsoft.com/office/drawing/2014/main" id="{81FEC4AD-7F17-4ED3-A0D5-7E1B91E4C179}"/>
                </a:ext>
              </a:extLst>
            </p:cNvPr>
            <p:cNvGrpSpPr/>
            <p:nvPr/>
          </p:nvGrpSpPr>
          <p:grpSpPr>
            <a:xfrm>
              <a:off x="3201668" y="1642203"/>
              <a:ext cx="3020379" cy="916803"/>
              <a:chOff x="3304916" y="1606252"/>
              <a:chExt cx="3020379" cy="916803"/>
            </a:xfrm>
          </p:grpSpPr>
          <p:sp>
            <p:nvSpPr>
              <p:cNvPr id="17" name="文字方塊 16">
                <a:extLst>
                  <a:ext uri="{FF2B5EF4-FFF2-40B4-BE49-F238E27FC236}">
                    <a16:creationId xmlns:a16="http://schemas.microsoft.com/office/drawing/2014/main" id="{D20179E4-8F98-477F-9F85-B3A190D25C8A}"/>
                  </a:ext>
                </a:extLst>
              </p:cNvPr>
              <p:cNvSpPr txBox="1"/>
              <p:nvPr/>
            </p:nvSpPr>
            <p:spPr>
              <a:xfrm>
                <a:off x="3414721" y="1606252"/>
                <a:ext cx="2800767"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9</a:t>
                </a:r>
                <a:r>
                  <a:rPr lang="zh-TW" altLang="en-US" sz="2400" dirty="0">
                    <a:latin typeface="標楷體" panose="03000509000000000000" pitchFamily="65" charset="-120"/>
                    <a:ea typeface="標楷體" panose="03000509000000000000" pitchFamily="65" charset="-120"/>
                  </a:rPr>
                  <a:t>位女生；</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19</a:t>
                </a:r>
                <a:r>
                  <a:rPr lang="zh-TW" altLang="en-US" sz="2400" dirty="0">
                    <a:latin typeface="標楷體" panose="03000509000000000000" pitchFamily="65" charset="-120"/>
                    <a:ea typeface="標楷體" panose="03000509000000000000" pitchFamily="65" charset="-120"/>
                  </a:rPr>
                  <a:t>位男生</a:t>
                </a:r>
              </a:p>
            </p:txBody>
          </p:sp>
          <p:sp>
            <p:nvSpPr>
              <p:cNvPr id="22" name="文字方塊 21">
                <a:extLst>
                  <a:ext uri="{FF2B5EF4-FFF2-40B4-BE49-F238E27FC236}">
                    <a16:creationId xmlns:a16="http://schemas.microsoft.com/office/drawing/2014/main" id="{5A3248E3-8A95-45FD-B804-62A794A024BB}"/>
                  </a:ext>
                </a:extLst>
              </p:cNvPr>
              <p:cNvSpPr txBox="1"/>
              <p:nvPr/>
            </p:nvSpPr>
            <p:spPr>
              <a:xfrm>
                <a:off x="3304916" y="1941934"/>
                <a:ext cx="3020379" cy="581121"/>
              </a:xfrm>
              <a:prstGeom prst="rect">
                <a:avLst/>
              </a:prstGeom>
              <a:noFill/>
            </p:spPr>
            <p:txBody>
              <a:bodyPr wrap="none" rtlCol="0">
                <a:spAutoFit/>
              </a:bodyPr>
              <a:lstStyle/>
              <a:p>
                <a:pPr>
                  <a:lnSpc>
                    <a:spcPct val="150000"/>
                  </a:lnSpc>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27</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歲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SD</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6)</a:t>
                </a:r>
                <a:endParaRPr lang="zh-TW" altLang="en-US" sz="2400" dirty="0">
                  <a:latin typeface="標楷體" panose="03000509000000000000" pitchFamily="65" charset="-120"/>
                  <a:ea typeface="標楷體" panose="03000509000000000000" pitchFamily="65" charset="-120"/>
                </a:endParaRPr>
              </a:p>
            </p:txBody>
          </p:sp>
        </p:grpSp>
        <p:grpSp>
          <p:nvGrpSpPr>
            <p:cNvPr id="23" name="群組 22">
              <a:extLst>
                <a:ext uri="{FF2B5EF4-FFF2-40B4-BE49-F238E27FC236}">
                  <a16:creationId xmlns:a16="http://schemas.microsoft.com/office/drawing/2014/main" id="{1C3E1A71-2F0E-4EAD-B7AE-303449B32CA9}"/>
                </a:ext>
              </a:extLst>
            </p:cNvPr>
            <p:cNvGrpSpPr/>
            <p:nvPr/>
          </p:nvGrpSpPr>
          <p:grpSpPr>
            <a:xfrm>
              <a:off x="6449122" y="1813615"/>
              <a:ext cx="480705" cy="573979"/>
              <a:chOff x="4480621" y="2842989"/>
              <a:chExt cx="480705" cy="504897"/>
            </a:xfrm>
          </p:grpSpPr>
          <p:cxnSp>
            <p:nvCxnSpPr>
              <p:cNvPr id="24" name="直線單箭頭接點 23">
                <a:extLst>
                  <a:ext uri="{FF2B5EF4-FFF2-40B4-BE49-F238E27FC236}">
                    <a16:creationId xmlns:a16="http://schemas.microsoft.com/office/drawing/2014/main" id="{3E27F66A-F627-4A73-8923-346E7CEB2876}"/>
                  </a:ext>
                </a:extLst>
              </p:cNvPr>
              <p:cNvCxnSpPr>
                <a:cxnSpLocks/>
              </p:cNvCxnSpPr>
              <p:nvPr/>
            </p:nvCxnSpPr>
            <p:spPr>
              <a:xfrm rot="19800000">
                <a:off x="4480621" y="2842989"/>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5" name="直線單箭頭接點 24">
                <a:extLst>
                  <a:ext uri="{FF2B5EF4-FFF2-40B4-BE49-F238E27FC236}">
                    <a16:creationId xmlns:a16="http://schemas.microsoft.com/office/drawing/2014/main" id="{7A72133C-D19F-4653-89C8-E9AD65FEA460}"/>
                  </a:ext>
                </a:extLst>
              </p:cNvPr>
              <p:cNvCxnSpPr>
                <a:cxnSpLocks/>
              </p:cNvCxnSpPr>
              <p:nvPr/>
            </p:nvCxnSpPr>
            <p:spPr>
              <a:xfrm rot="1800000">
                <a:off x="4480621" y="3347886"/>
                <a:ext cx="48070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sp>
          <p:nvSpPr>
            <p:cNvPr id="26" name="文字方塊 25">
              <a:extLst>
                <a:ext uri="{FF2B5EF4-FFF2-40B4-BE49-F238E27FC236}">
                  <a16:creationId xmlns:a16="http://schemas.microsoft.com/office/drawing/2014/main" id="{4FA375FF-2017-4595-8E54-21BA5C6D5DC3}"/>
                </a:ext>
              </a:extLst>
            </p:cNvPr>
            <p:cNvSpPr txBox="1"/>
            <p:nvPr/>
          </p:nvSpPr>
          <p:spPr>
            <a:xfrm>
              <a:off x="7098473" y="1462605"/>
              <a:ext cx="4559261"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26</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位持有駕照</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(M = 9</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年；</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SD</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6)</a:t>
              </a:r>
              <a:endParaRPr lang="zh-TW" altLang="en-US" sz="2400" dirty="0">
                <a:latin typeface="標楷體" panose="03000509000000000000" pitchFamily="65" charset="-120"/>
                <a:ea typeface="標楷體" panose="03000509000000000000" pitchFamily="65" charset="-120"/>
              </a:endParaRPr>
            </a:p>
          </p:txBody>
        </p:sp>
        <p:sp>
          <p:nvSpPr>
            <p:cNvPr id="28" name="文字方塊 27">
              <a:extLst>
                <a:ext uri="{FF2B5EF4-FFF2-40B4-BE49-F238E27FC236}">
                  <a16:creationId xmlns:a16="http://schemas.microsoft.com/office/drawing/2014/main" id="{11A92AE6-2BF1-408D-AC25-F98EDC54DFD1}"/>
                </a:ext>
              </a:extLst>
            </p:cNvPr>
            <p:cNvSpPr txBox="1"/>
            <p:nvPr/>
          </p:nvSpPr>
          <p:spPr>
            <a:xfrm>
              <a:off x="7098473" y="2276938"/>
              <a:ext cx="3724096" cy="461665"/>
            </a:xfrm>
            <a:prstGeom prst="rect">
              <a:avLst/>
            </a:prstGeom>
            <a:noFill/>
          </p:spPr>
          <p:txBody>
            <a:bodyPr wrap="none" rtlCol="0">
              <a:spAutoFit/>
            </a:bodyPr>
            <a:lstStyle/>
            <a:p>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位完成駕駛執照培訓課程</a:t>
              </a:r>
              <a:endParaRPr lang="zh-TW" altLang="en-US" sz="2400" dirty="0">
                <a:latin typeface="標楷體" panose="03000509000000000000" pitchFamily="65" charset="-120"/>
                <a:ea typeface="標楷體" panose="03000509000000000000" pitchFamily="65" charset="-120"/>
              </a:endParaRPr>
            </a:p>
          </p:txBody>
        </p:sp>
      </p:grpSp>
      <p:sp>
        <p:nvSpPr>
          <p:cNvPr id="30" name="文字方塊 29">
            <a:extLst>
              <a:ext uri="{FF2B5EF4-FFF2-40B4-BE49-F238E27FC236}">
                <a16:creationId xmlns:a16="http://schemas.microsoft.com/office/drawing/2014/main" id="{E79AD158-3C54-47B2-85D6-3A1026A225C5}"/>
              </a:ext>
            </a:extLst>
          </p:cNvPr>
          <p:cNvSpPr txBox="1"/>
          <p:nvPr/>
        </p:nvSpPr>
        <p:spPr>
          <a:xfrm>
            <a:off x="366086" y="3289438"/>
            <a:ext cx="1107996" cy="461665"/>
          </a:xfrm>
          <a:prstGeom prst="rect">
            <a:avLst/>
          </a:prstGeom>
          <a:noFill/>
        </p:spPr>
        <p:txBody>
          <a:bodyPr wrap="none" rtlCol="0">
            <a:spAutoFit/>
          </a:bodyPr>
          <a:lstStyle/>
          <a:p>
            <a:r>
              <a:rPr lang="zh-TW" altLang="en-US" sz="2400" u="sng" dirty="0">
                <a:latin typeface="標楷體" panose="03000509000000000000" pitchFamily="65" charset="-120"/>
                <a:ea typeface="標楷體" panose="03000509000000000000" pitchFamily="65" charset="-120"/>
              </a:rPr>
              <a:t>模擬器</a:t>
            </a:r>
          </a:p>
        </p:txBody>
      </p:sp>
      <p:sp>
        <p:nvSpPr>
          <p:cNvPr id="34" name="文字方塊 33">
            <a:extLst>
              <a:ext uri="{FF2B5EF4-FFF2-40B4-BE49-F238E27FC236}">
                <a16:creationId xmlns:a16="http://schemas.microsoft.com/office/drawing/2014/main" id="{6E319F72-0146-4FD3-9DB2-2C16A95E74E0}"/>
              </a:ext>
            </a:extLst>
          </p:cNvPr>
          <p:cNvSpPr txBox="1"/>
          <p:nvPr/>
        </p:nvSpPr>
        <p:spPr>
          <a:xfrm>
            <a:off x="7634361" y="4000570"/>
            <a:ext cx="4105988" cy="2243115"/>
          </a:xfrm>
          <a:prstGeom prst="rect">
            <a:avLst/>
          </a:prstGeom>
          <a:noFill/>
        </p:spPr>
        <p:txBody>
          <a:bodyPr wrap="square" rtlCol="0">
            <a:spAutoFit/>
          </a:bodyPr>
          <a:lstStyle/>
          <a:p>
            <a:pPr marL="176213" indent="-176213">
              <a:lnSpc>
                <a:spcPct val="150000"/>
              </a:lnSpc>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在直線道路的情況下，車輛進入彎道前</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24</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秒出現</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p>
          <a:p>
            <a:pPr marL="176213" indent="-176213">
              <a:lnSpc>
                <a:spcPct val="150000"/>
              </a:lnSpc>
              <a:buFont typeface="Arial" panose="020B0604020202020204" pitchFamily="34" charset="0"/>
              <a:buChar cha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在彎曲道路的情況下，車輛接近彎道後</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15</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秒出現</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TOR</a:t>
            </a: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6" name="文字方塊 35">
            <a:extLst>
              <a:ext uri="{FF2B5EF4-FFF2-40B4-BE49-F238E27FC236}">
                <a16:creationId xmlns:a16="http://schemas.microsoft.com/office/drawing/2014/main" id="{A1B949F4-7C89-461B-BFC2-D581B01F6558}"/>
              </a:ext>
            </a:extLst>
          </p:cNvPr>
          <p:cNvSpPr txBox="1"/>
          <p:nvPr/>
        </p:nvSpPr>
        <p:spPr>
          <a:xfrm>
            <a:off x="451651" y="4029059"/>
            <a:ext cx="3367228" cy="1689373"/>
          </a:xfrm>
          <a:prstGeom prst="rect">
            <a:avLst/>
          </a:prstGeom>
          <a:noFill/>
        </p:spPr>
        <p:txBody>
          <a:bodyPr wrap="square" rtlCol="0">
            <a:spAutoFit/>
          </a:bodyPr>
          <a:lstStyle/>
          <a:p>
            <a:pPr marL="722313" indent="-722313">
              <a:lnSpc>
                <a:spcPct val="150000"/>
              </a:lnSpc>
            </a:pPr>
            <a:r>
              <a:rPr lang="zh-TW" altLang="en-US" sz="2400" dirty="0">
                <a:latin typeface="標楷體" panose="03000509000000000000" pitchFamily="65" charset="-120"/>
                <a:ea typeface="標楷體" panose="03000509000000000000" pitchFamily="65" charset="-120"/>
              </a:rPr>
              <a:t>場景</a:t>
            </a:r>
            <a:r>
              <a:rPr lang="en-US" altLang="zh-TW" sz="2400" dirty="0">
                <a:latin typeface="標楷體" panose="03000509000000000000" pitchFamily="65" charset="-120"/>
                <a:ea typeface="標楷體" panose="03000509000000000000" pitchFamily="65" charset="-120"/>
              </a:rPr>
              <a:t>:4</a:t>
            </a:r>
            <a:r>
              <a:rPr lang="zh-TW" altLang="en-US" sz="2400" dirty="0">
                <a:latin typeface="標楷體" panose="03000509000000000000" pitchFamily="65" charset="-120"/>
                <a:ea typeface="標楷體" panose="03000509000000000000" pitchFamily="65" charset="-120"/>
              </a:rPr>
              <a:t>條直線路段組成，每條</a:t>
            </a:r>
            <a:r>
              <a:rPr lang="en-US" altLang="zh-TW" sz="2400" dirty="0">
                <a:latin typeface="標楷體" panose="03000509000000000000" pitchFamily="65" charset="-120"/>
                <a:ea typeface="標楷體" panose="03000509000000000000" pitchFamily="65" charset="-120"/>
              </a:rPr>
              <a:t>3</a:t>
            </a:r>
            <a:r>
              <a:rPr lang="zh-TW" altLang="en-US" sz="2400" dirty="0">
                <a:latin typeface="標楷體" panose="03000509000000000000" pitchFamily="65" charset="-120"/>
                <a:ea typeface="標楷體" panose="03000509000000000000" pitchFamily="65" charset="-120"/>
              </a:rPr>
              <a:t>公里，以左右彎道做連接</a:t>
            </a:r>
          </a:p>
        </p:txBody>
      </p:sp>
      <p:pic>
        <p:nvPicPr>
          <p:cNvPr id="32" name="圖片 31">
            <a:extLst>
              <a:ext uri="{FF2B5EF4-FFF2-40B4-BE49-F238E27FC236}">
                <a16:creationId xmlns:a16="http://schemas.microsoft.com/office/drawing/2014/main" id="{7BC155C6-B47E-4B29-BD34-73F41CA0088F}"/>
              </a:ext>
            </a:extLst>
          </p:cNvPr>
          <p:cNvPicPr>
            <a:picLocks noChangeAspect="1"/>
          </p:cNvPicPr>
          <p:nvPr/>
        </p:nvPicPr>
        <p:blipFill rotWithShape="1">
          <a:blip r:embed="rId3"/>
          <a:srcRect l="55969"/>
          <a:stretch/>
        </p:blipFill>
        <p:spPr>
          <a:xfrm>
            <a:off x="4085927" y="4108585"/>
            <a:ext cx="3281386" cy="2296135"/>
          </a:xfrm>
          <a:prstGeom prst="rect">
            <a:avLst/>
          </a:prstGeom>
        </p:spPr>
      </p:pic>
    </p:spTree>
    <p:extLst>
      <p:ext uri="{BB962C8B-B14F-4D97-AF65-F5344CB8AC3E}">
        <p14:creationId xmlns:p14="http://schemas.microsoft.com/office/powerpoint/2010/main" val="691771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269D247-C232-4B21-B3C3-006CAB23A5CC}"/>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6E5EEF29-D808-4C4F-8DA3-FB02402814C0}"/>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D68A890A-8161-4436-90F3-74944091AABC}"/>
              </a:ext>
            </a:extLst>
          </p:cNvPr>
          <p:cNvSpPr txBox="1"/>
          <p:nvPr/>
        </p:nvSpPr>
        <p:spPr>
          <a:xfrm>
            <a:off x="157654" y="169673"/>
            <a:ext cx="755335"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02</a:t>
            </a:r>
            <a:endParaRPr lang="zh-TW" altLang="en-US" sz="4400" b="1" dirty="0">
              <a:latin typeface="Times New Roman" panose="02020603050405020304" pitchFamily="18" charset="0"/>
              <a:cs typeface="Times New Roman" panose="02020603050405020304" pitchFamily="18" charset="0"/>
            </a:endParaRPr>
          </a:p>
        </p:txBody>
      </p:sp>
      <p:sp>
        <p:nvSpPr>
          <p:cNvPr id="6" name="文字方塊 5">
            <a:extLst>
              <a:ext uri="{FF2B5EF4-FFF2-40B4-BE49-F238E27FC236}">
                <a16:creationId xmlns:a16="http://schemas.microsoft.com/office/drawing/2014/main" id="{8361A20C-09B2-4154-9AD5-BD2A5CB3F86A}"/>
              </a:ext>
            </a:extLst>
          </p:cNvPr>
          <p:cNvSpPr txBox="1"/>
          <p:nvPr/>
        </p:nvSpPr>
        <p:spPr>
          <a:xfrm>
            <a:off x="1301947" y="172273"/>
            <a:ext cx="2062744" cy="769441"/>
          </a:xfrm>
          <a:prstGeom prst="rect">
            <a:avLst/>
          </a:prstGeom>
          <a:noFill/>
        </p:spPr>
        <p:txBody>
          <a:bodyPr wrap="none" rtlCol="0">
            <a:spAutoFit/>
          </a:bodyPr>
          <a:lstStyle/>
          <a:p>
            <a:r>
              <a:rPr lang="en-US" altLang="zh-TW" sz="4400" b="1" dirty="0">
                <a:latin typeface="Times New Roman" panose="02020603050405020304" pitchFamily="18" charset="0"/>
                <a:cs typeface="Times New Roman" panose="02020603050405020304" pitchFamily="18" charset="0"/>
              </a:rPr>
              <a:t>Method</a:t>
            </a:r>
            <a:endParaRPr lang="zh-TW" altLang="en-US" sz="4400" b="1" dirty="0">
              <a:latin typeface="Times New Roman" panose="02020603050405020304" pitchFamily="18" charset="0"/>
              <a:cs typeface="Times New Roman" panose="02020603050405020304" pitchFamily="18" charset="0"/>
            </a:endParaRPr>
          </a:p>
        </p:txBody>
      </p:sp>
      <p:sp>
        <p:nvSpPr>
          <p:cNvPr id="7" name="文字方塊 6">
            <a:extLst>
              <a:ext uri="{FF2B5EF4-FFF2-40B4-BE49-F238E27FC236}">
                <a16:creationId xmlns:a16="http://schemas.microsoft.com/office/drawing/2014/main" id="{E52425FC-634D-4A66-9D7A-D8E258A2EE66}"/>
              </a:ext>
            </a:extLst>
          </p:cNvPr>
          <p:cNvSpPr txBox="1"/>
          <p:nvPr/>
        </p:nvSpPr>
        <p:spPr>
          <a:xfrm>
            <a:off x="535321" y="1354978"/>
            <a:ext cx="2077043" cy="461665"/>
          </a:xfrm>
          <a:prstGeom prst="rect">
            <a:avLst/>
          </a:prstGeom>
          <a:noFill/>
        </p:spPr>
        <p:txBody>
          <a:bodyPr wrap="none" rtlCol="0">
            <a:spAutoFit/>
          </a:bodyPr>
          <a:lstStyle/>
          <a:p>
            <a:r>
              <a:rPr lang="en-US" altLang="zh-TW" sz="2400" u="sng" dirty="0">
                <a:latin typeface="Times New Roman" panose="02020603050405020304" pitchFamily="18" charset="0"/>
                <a:ea typeface="標楷體" panose="03000509000000000000" pitchFamily="65" charset="-120"/>
                <a:cs typeface="Times New Roman" panose="02020603050405020304" pitchFamily="18" charset="0"/>
              </a:rPr>
              <a:t>TOR</a:t>
            </a:r>
            <a:r>
              <a:rPr lang="zh-TW" altLang="en-US" sz="2400" u="sng" dirty="0">
                <a:latin typeface="標楷體" panose="03000509000000000000" pitchFamily="65" charset="-120"/>
                <a:ea typeface="標楷體" panose="03000509000000000000" pitchFamily="65" charset="-120"/>
              </a:rPr>
              <a:t>設計概念</a:t>
            </a:r>
          </a:p>
        </p:txBody>
      </p:sp>
      <p:pic>
        <p:nvPicPr>
          <p:cNvPr id="5" name="Picture 2" descr="https://ars.els-cdn.com/content/image/1-s2.0-S1369847817300104-gr2.jpg">
            <a:extLst>
              <a:ext uri="{FF2B5EF4-FFF2-40B4-BE49-F238E27FC236}">
                <a16:creationId xmlns:a16="http://schemas.microsoft.com/office/drawing/2014/main" id="{0F6256B9-922E-49C9-864A-EF80C6BEA9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143" y="2062061"/>
            <a:ext cx="8839714" cy="4328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28377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6451</TotalTime>
  <Words>2262</Words>
  <Application>Microsoft Office PowerPoint</Application>
  <PresentationFormat>寬螢幕</PresentationFormat>
  <Paragraphs>235</Paragraphs>
  <Slides>19</Slides>
  <Notes>14</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19</vt:i4>
      </vt:variant>
    </vt:vector>
  </HeadingPairs>
  <TitlesOfParts>
    <vt:vector size="28" baseType="lpstr">
      <vt:lpstr>阿里巴巴普惠体 2.0 55 Regular</vt:lpstr>
      <vt:lpstr>微軟正黑體</vt:lpstr>
      <vt:lpstr>標楷體</vt:lpstr>
      <vt:lpstr>Arial</vt:lpstr>
      <vt:lpstr>Calibri</vt:lpstr>
      <vt:lpstr>Calibri Light</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min-chun</dc:creator>
  <cp:lastModifiedBy>宋錦玉</cp:lastModifiedBy>
  <cp:revision>105</cp:revision>
  <dcterms:created xsi:type="dcterms:W3CDTF">2022-10-31T08:57:41Z</dcterms:created>
  <dcterms:modified xsi:type="dcterms:W3CDTF">2022-11-18T09:05:59Z</dcterms:modified>
</cp:coreProperties>
</file>